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9" r:id="rId3"/>
    <p:sldId id="260" r:id="rId4"/>
    <p:sldId id="273" r:id="rId5"/>
    <p:sldId id="276" r:id="rId6"/>
    <p:sldId id="274" r:id="rId7"/>
    <p:sldId id="275" r:id="rId8"/>
    <p:sldId id="261" r:id="rId9"/>
    <p:sldId id="262" r:id="rId10"/>
    <p:sldId id="267" r:id="rId11"/>
    <p:sldId id="277" r:id="rId12"/>
    <p:sldId id="278" r:id="rId13"/>
    <p:sldId id="279" r:id="rId14"/>
    <p:sldId id="280" r:id="rId15"/>
    <p:sldId id="264" r:id="rId16"/>
    <p:sldId id="265" r:id="rId17"/>
    <p:sldId id="266" r:id="rId18"/>
    <p:sldId id="268" r:id="rId19"/>
    <p:sldId id="306" r:id="rId20"/>
    <p:sldId id="310" r:id="rId21"/>
    <p:sldId id="311" r:id="rId22"/>
    <p:sldId id="281" r:id="rId23"/>
    <p:sldId id="283" r:id="rId24"/>
    <p:sldId id="307" r:id="rId25"/>
    <p:sldId id="308" r:id="rId26"/>
    <p:sldId id="309" r:id="rId27"/>
    <p:sldId id="269" r:id="rId28"/>
    <p:sldId id="270" r:id="rId29"/>
    <p:sldId id="271" r:id="rId30"/>
    <p:sldId id="272" r:id="rId31"/>
    <p:sldId id="312" r:id="rId32"/>
    <p:sldId id="313" r:id="rId33"/>
    <p:sldId id="314" r:id="rId34"/>
    <p:sldId id="284" r:id="rId35"/>
    <p:sldId id="285" r:id="rId36"/>
    <p:sldId id="315" r:id="rId37"/>
    <p:sldId id="316" r:id="rId38"/>
    <p:sldId id="317" r:id="rId39"/>
    <p:sldId id="286" r:id="rId40"/>
    <p:sldId id="287" r:id="rId41"/>
    <p:sldId id="288" r:id="rId42"/>
    <p:sldId id="292" r:id="rId43"/>
    <p:sldId id="293" r:id="rId44"/>
    <p:sldId id="289" r:id="rId45"/>
    <p:sldId id="290" r:id="rId46"/>
    <p:sldId id="295" r:id="rId47"/>
    <p:sldId id="296" r:id="rId48"/>
    <p:sldId id="297" r:id="rId49"/>
    <p:sldId id="294" r:id="rId50"/>
    <p:sldId id="318" r:id="rId51"/>
    <p:sldId id="298" r:id="rId52"/>
    <p:sldId id="299" r:id="rId53"/>
    <p:sldId id="319" r:id="rId54"/>
    <p:sldId id="300" r:id="rId55"/>
    <p:sldId id="301" r:id="rId56"/>
    <p:sldId id="320" r:id="rId57"/>
    <p:sldId id="302" r:id="rId58"/>
    <p:sldId id="303" r:id="rId59"/>
    <p:sldId id="321" r:id="rId60"/>
    <p:sldId id="304" r:id="rId61"/>
    <p:sldId id="322" r:id="rId6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4E"/>
    <a:srgbClr val="00253E"/>
    <a:srgbClr val="001A2C"/>
    <a:srgbClr val="001523"/>
    <a:srgbClr val="001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 showGuides="1">
      <p:cViewPr>
        <p:scale>
          <a:sx n="50" d="100"/>
          <a:sy n="50" d="100"/>
        </p:scale>
        <p:origin x="1458" y="57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4735-4601-42B6-8BCE-9153BCBCB131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DB555-4422-4729-9DC2-2BF6597BFF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65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DB555-4422-4729-9DC2-2BF6597BFF28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58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DB555-4422-4729-9DC2-2BF6597BFF2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60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DB555-4422-4729-9DC2-2BF6597BFF2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422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DB555-4422-4729-9DC2-2BF6597BFF2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1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33C886-82B2-B653-9C9F-660C859D8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49EC377-B0C5-CA38-6AB5-5C9FFACFA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5701D4-D5D2-CBFA-21BC-FC98627D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EBDA90-27E2-A41B-21D0-47151F7A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6B6BA-3281-4FE8-E1EA-4B76D5CB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48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93B3BE-E2BC-AA15-7072-0057830E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8E07E35-A269-6915-23C6-86AD529CE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99579E-600B-8895-DCE7-9B099F71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B4BCB5-AD52-51F3-D218-2D8E6488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A9E0C0-7E36-3665-E305-42524CEA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18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C4CE9A1-4E49-60C3-64C3-7D0B8574C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2C37D9-989A-3171-3E31-6D5F35435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F19083-80EA-CB7B-6906-9F2D3A7C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BF8CC3-ED27-B384-33D8-0DED8472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0D6F84-C2FE-8867-94B4-1E1E76C1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09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636A53-B724-19CA-3321-EBB85700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5DB984-98A4-E5C4-B32A-023D571CC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8F6765-114A-B15D-D75C-1713CBC6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957053-5835-E99F-146D-D762D02B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62FD97-252C-16CB-E070-3D3D67EE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03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5DDEBD-95DB-9CAC-E3C4-35290D85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9FAB7-AC2F-8D12-F9B2-E0ECA20C9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9BDAC9-4617-199F-53C8-F4ECB79C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0DC8D-2856-2C2F-00CE-6474576F1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031F89-8E3D-3002-C4CA-EF75158C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09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0EE519-8F44-A38C-E291-18028460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C9E128-FE6F-40CA-C75E-89A74543A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8B7BD2-32AA-4A0B-E704-081F7528A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746827-3887-ADC9-EDC2-181ECBCB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8A6BCC-4ACE-B40C-806F-58722003D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4B3B99-442E-DBAE-3F8F-ED3589B7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24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EF5A53-70F6-30D3-0A82-28A6626F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8A12822-CB56-2F64-23C4-7AAE68A5D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50E9435-E5B6-3C0F-DBE8-C3AD46CD7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F93075-4CEF-51E2-D236-A2354DD19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3C24DC4-D41F-7E3B-03A6-6FB69AC56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2733F71-0DFF-8531-784E-35C39E6F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F8FD67-B359-B92E-6BF2-2A9E859D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99D9090-25E8-96B4-FA3A-183718BC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81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8C3236-7592-459F-1CED-436FE8EC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A2785E-C22C-73EE-D0F7-1E3B7761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9A8C4E2-A752-8DF3-F454-31687608B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B11F3A-AADF-3197-BE09-AA2203D8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98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67DD88-D882-6E48-729E-815936B2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19C6B0A-1AD5-56A6-88A9-30349AE4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7F48B6-85F0-EE17-F88D-A7075B44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90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569AB-7A5D-29AF-E3A5-3EF56056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0E0512-3087-3678-D7ED-06C93DA2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2AAFA2-0CE8-48F9-E42B-AC3CEE1DA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186513-FC74-9850-CF7D-7A096C8C0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568079-C046-FC91-DA37-F2C0CECE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ED63F4-7B22-8F0E-369D-0A26F527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64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C00F4-C9C4-48A8-70AA-83A17AC9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547B1B-28D2-ECAD-6268-B79FFF803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36B2438-3193-C835-8762-A31850FB2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29A5E1-848A-6C25-4135-0F108585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F67A92-6CB5-1778-631D-AF5E872A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31FDA1-21D9-AB41-0FD1-94762CA9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04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00C00EE-485F-3F5F-C235-75017858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7437407-8FCF-3BED-91F3-B5FB9818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5CC18B-93BC-D4C5-4C89-EFAD2BB4D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1E075-5166-4C7C-9A26-93B1CDC5A8CA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A5BCCE-CB94-B416-57D2-192BB9A5F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473FA2-E8F2-171F-3400-65FB8B38B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CBD84-B9A3-4DBC-8C4E-085FEF9E1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950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1.svg"/><Relationship Id="rId26" Type="http://schemas.openxmlformats.org/officeDocument/2006/relationships/image" Target="../media/image4.svg"/><Relationship Id="rId3" Type="http://schemas.openxmlformats.org/officeDocument/2006/relationships/tags" Target="../tags/tag12.xml"/><Relationship Id="rId21" Type="http://schemas.openxmlformats.org/officeDocument/2006/relationships/image" Target="../media/image44.png"/><Relationship Id="rId7" Type="http://schemas.openxmlformats.org/officeDocument/2006/relationships/image" Target="../media/image32.png"/><Relationship Id="rId12" Type="http://schemas.openxmlformats.org/officeDocument/2006/relationships/hyperlink" Target="https://hal.inria.fr/hal-02265293/document" TargetMode="External"/><Relationship Id="rId17" Type="http://schemas.openxmlformats.org/officeDocument/2006/relationships/image" Target="../media/image40.png"/><Relationship Id="rId25" Type="http://schemas.openxmlformats.org/officeDocument/2006/relationships/image" Target="../media/image3.png"/><Relationship Id="rId2" Type="http://schemas.openxmlformats.org/officeDocument/2006/relationships/tags" Target="../tags/tag11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7.png"/><Relationship Id="rId1" Type="http://schemas.openxmlformats.org/officeDocument/2006/relationships/tags" Target="../tags/tag10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2.svg"/><Relationship Id="rId5" Type="http://schemas.openxmlformats.org/officeDocument/2006/relationships/image" Target="../media/image30.png"/><Relationship Id="rId15" Type="http://schemas.openxmlformats.org/officeDocument/2006/relationships/image" Target="../media/image24.png"/><Relationship Id="rId23" Type="http://schemas.openxmlformats.org/officeDocument/2006/relationships/image" Target="../media/image1.png"/><Relationship Id="rId28" Type="http://schemas.openxmlformats.org/officeDocument/2006/relationships/image" Target="../media/image6.svg"/><Relationship Id="rId10" Type="http://schemas.openxmlformats.org/officeDocument/2006/relationships/image" Target="../media/image35.svg"/><Relationship Id="rId19" Type="http://schemas.openxmlformats.org/officeDocument/2006/relationships/image" Target="../media/image4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4.png"/><Relationship Id="rId14" Type="http://schemas.openxmlformats.org/officeDocument/2006/relationships/image" Target="../media/image38.svg"/><Relationship Id="rId22" Type="http://schemas.openxmlformats.org/officeDocument/2006/relationships/image" Target="../media/image45.svg"/><Relationship Id="rId27" Type="http://schemas.openxmlformats.org/officeDocument/2006/relationships/image" Target="../media/image5.png"/><Relationship Id="rId30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1.svg"/><Relationship Id="rId26" Type="http://schemas.openxmlformats.org/officeDocument/2006/relationships/image" Target="../media/image4.svg"/><Relationship Id="rId3" Type="http://schemas.openxmlformats.org/officeDocument/2006/relationships/tags" Target="../tags/tag15.xml"/><Relationship Id="rId21" Type="http://schemas.openxmlformats.org/officeDocument/2006/relationships/image" Target="../media/image44.png"/><Relationship Id="rId7" Type="http://schemas.openxmlformats.org/officeDocument/2006/relationships/image" Target="../media/image32.png"/><Relationship Id="rId12" Type="http://schemas.openxmlformats.org/officeDocument/2006/relationships/hyperlink" Target="https://hal.inria.fr/hal-02265293/document" TargetMode="External"/><Relationship Id="rId17" Type="http://schemas.openxmlformats.org/officeDocument/2006/relationships/image" Target="../media/image40.png"/><Relationship Id="rId25" Type="http://schemas.openxmlformats.org/officeDocument/2006/relationships/image" Target="../media/image3.png"/><Relationship Id="rId2" Type="http://schemas.openxmlformats.org/officeDocument/2006/relationships/tags" Target="../tags/tag14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7.png"/><Relationship Id="rId1" Type="http://schemas.openxmlformats.org/officeDocument/2006/relationships/tags" Target="../tags/tag13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2.svg"/><Relationship Id="rId5" Type="http://schemas.openxmlformats.org/officeDocument/2006/relationships/image" Target="../media/image30.png"/><Relationship Id="rId15" Type="http://schemas.openxmlformats.org/officeDocument/2006/relationships/image" Target="../media/image24.png"/><Relationship Id="rId23" Type="http://schemas.openxmlformats.org/officeDocument/2006/relationships/image" Target="../media/image1.png"/><Relationship Id="rId28" Type="http://schemas.openxmlformats.org/officeDocument/2006/relationships/image" Target="../media/image6.svg"/><Relationship Id="rId10" Type="http://schemas.openxmlformats.org/officeDocument/2006/relationships/image" Target="../media/image35.svg"/><Relationship Id="rId19" Type="http://schemas.openxmlformats.org/officeDocument/2006/relationships/image" Target="../media/image4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4.png"/><Relationship Id="rId14" Type="http://schemas.openxmlformats.org/officeDocument/2006/relationships/image" Target="../media/image38.svg"/><Relationship Id="rId22" Type="http://schemas.openxmlformats.org/officeDocument/2006/relationships/image" Target="../media/image45.svg"/><Relationship Id="rId27" Type="http://schemas.openxmlformats.org/officeDocument/2006/relationships/image" Target="../media/image5.png"/><Relationship Id="rId30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2.svg"/><Relationship Id="rId21" Type="http://schemas.openxmlformats.org/officeDocument/2006/relationships/image" Target="../media/image5.png"/><Relationship Id="rId12" Type="http://schemas.openxmlformats.org/officeDocument/2006/relationships/image" Target="../media/image47.png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5.svg"/><Relationship Id="rId20" Type="http://schemas.openxmlformats.org/officeDocument/2006/relationships/image" Target="../media/image4.svg"/><Relationship Id="rId1" Type="http://schemas.openxmlformats.org/officeDocument/2006/relationships/tags" Target="../tags/tag16.xml"/><Relationship Id="rId11" Type="http://schemas.openxmlformats.org/officeDocument/2006/relationships/image" Target="../media/image46.png"/><Relationship Id="rId24" Type="http://schemas.openxmlformats.org/officeDocument/2006/relationships/image" Target="../media/image8.svg"/><Relationship Id="rId15" Type="http://schemas.openxmlformats.org/officeDocument/2006/relationships/image" Target="../media/image34.png"/><Relationship Id="rId23" Type="http://schemas.openxmlformats.org/officeDocument/2006/relationships/image" Target="../media/image7.png"/><Relationship Id="rId19" Type="http://schemas.openxmlformats.org/officeDocument/2006/relationships/image" Target="../media/image3.png"/><Relationship Id="rId14" Type="http://schemas.openxmlformats.org/officeDocument/2006/relationships/image" Target="../media/image31.svg"/><Relationship Id="rId22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.png"/><Relationship Id="rId26" Type="http://schemas.openxmlformats.org/officeDocument/2006/relationships/image" Target="../media/image5.png"/><Relationship Id="rId3" Type="http://schemas.openxmlformats.org/officeDocument/2006/relationships/tags" Target="../tags/tag19.xml"/><Relationship Id="rId21" Type="http://schemas.openxmlformats.org/officeDocument/2006/relationships/image" Target="../media/image55.png"/><Relationship Id="rId17" Type="http://schemas.openxmlformats.org/officeDocument/2006/relationships/image" Target="../media/image51.png"/><Relationship Id="rId25" Type="http://schemas.openxmlformats.org/officeDocument/2006/relationships/image" Target="../media/image4.svg"/><Relationship Id="rId2" Type="http://schemas.openxmlformats.org/officeDocument/2006/relationships/tags" Target="../tags/tag18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8.svg"/><Relationship Id="rId1" Type="http://schemas.openxmlformats.org/officeDocument/2006/relationships/tags" Target="../tags/tag17.xml"/><Relationship Id="rId6" Type="http://schemas.openxmlformats.org/officeDocument/2006/relationships/image" Target="../media/image48.png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49.png"/><Relationship Id="rId23" Type="http://schemas.openxmlformats.org/officeDocument/2006/relationships/image" Target="../media/image2.svg"/><Relationship Id="rId28" Type="http://schemas.openxmlformats.org/officeDocument/2006/relationships/image" Target="../media/image7.png"/><Relationship Id="rId19" Type="http://schemas.openxmlformats.org/officeDocument/2006/relationships/image" Target="../media/image53.png"/><Relationship Id="rId4" Type="http://schemas.openxmlformats.org/officeDocument/2006/relationships/tags" Target="../tags/tag20.xml"/><Relationship Id="rId22" Type="http://schemas.openxmlformats.org/officeDocument/2006/relationships/image" Target="../media/image1.png"/><Relationship Id="rId27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4.png"/><Relationship Id="rId18" Type="http://schemas.openxmlformats.org/officeDocument/2006/relationships/image" Target="../media/image58.png"/><Relationship Id="rId26" Type="http://schemas.openxmlformats.org/officeDocument/2006/relationships/image" Target="../media/image4.svg"/><Relationship Id="rId3" Type="http://schemas.openxmlformats.org/officeDocument/2006/relationships/tags" Target="../tags/tag23.xml"/><Relationship Id="rId21" Type="http://schemas.openxmlformats.org/officeDocument/2006/relationships/image" Target="../media/image55.pn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48.png"/><Relationship Id="rId25" Type="http://schemas.openxmlformats.org/officeDocument/2006/relationships/image" Target="../media/image3.png"/><Relationship Id="rId2" Type="http://schemas.openxmlformats.org/officeDocument/2006/relationships/tags" Target="../tags/tag22.xml"/><Relationship Id="rId16" Type="http://schemas.openxmlformats.org/officeDocument/2006/relationships/image" Target="../media/image57.png"/><Relationship Id="rId20" Type="http://schemas.openxmlformats.org/officeDocument/2006/relationships/hyperlink" Target="https://hal.inria.fr/hal-02265293/document" TargetMode="External"/><Relationship Id="rId29" Type="http://schemas.openxmlformats.org/officeDocument/2006/relationships/image" Target="../media/image7.png"/><Relationship Id="rId1" Type="http://schemas.openxmlformats.org/officeDocument/2006/relationships/tags" Target="../tags/tag21.xml"/><Relationship Id="rId6" Type="http://schemas.openxmlformats.org/officeDocument/2006/relationships/image" Target="../media/image31.svg"/><Relationship Id="rId11" Type="http://schemas.openxmlformats.org/officeDocument/2006/relationships/image" Target="../media/image40.png"/><Relationship Id="rId24" Type="http://schemas.openxmlformats.org/officeDocument/2006/relationships/image" Target="../media/image2.svg"/><Relationship Id="rId5" Type="http://schemas.openxmlformats.org/officeDocument/2006/relationships/image" Target="../media/image30.png"/><Relationship Id="rId15" Type="http://schemas.openxmlformats.org/officeDocument/2006/relationships/image" Target="../media/image56.png"/><Relationship Id="rId23" Type="http://schemas.openxmlformats.org/officeDocument/2006/relationships/image" Target="../media/image1.png"/><Relationship Id="rId28" Type="http://schemas.openxmlformats.org/officeDocument/2006/relationships/image" Target="../media/image6.svg"/><Relationship Id="rId10" Type="http://schemas.openxmlformats.org/officeDocument/2006/relationships/image" Target="../media/image38.svg"/><Relationship Id="rId19" Type="http://schemas.openxmlformats.org/officeDocument/2006/relationships/image" Target="../media/image3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7.png"/><Relationship Id="rId14" Type="http://schemas.openxmlformats.org/officeDocument/2006/relationships/image" Target="../media/image45.svg"/><Relationship Id="rId22" Type="http://schemas.openxmlformats.org/officeDocument/2006/relationships/image" Target="../media/image59.png"/><Relationship Id="rId27" Type="http://schemas.openxmlformats.org/officeDocument/2006/relationships/image" Target="../media/image5.png"/><Relationship Id="rId30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tags" Target="../tags/tag24.xml"/><Relationship Id="rId7" Type="http://schemas.openxmlformats.org/officeDocument/2006/relationships/image" Target="../media/image62.png"/><Relationship Id="rId12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1.png"/><Relationship Id="rId11" Type="http://schemas.openxmlformats.org/officeDocument/2006/relationships/image" Target="../media/image4.svg"/><Relationship Id="rId5" Type="http://schemas.openxmlformats.org/officeDocument/2006/relationships/image" Target="../media/image60.pn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tags" Target="../tags/tag25.xml"/><Relationship Id="rId7" Type="http://schemas.openxmlformats.org/officeDocument/2006/relationships/image" Target="../media/image61.png"/><Relationship Id="rId12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0.png"/><Relationship Id="rId11" Type="http://schemas.openxmlformats.org/officeDocument/2006/relationships/image" Target="../media/image4.svg"/><Relationship Id="rId5" Type="http://schemas.openxmlformats.org/officeDocument/2006/relationships/image" Target="../media/image62.pn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65.png"/><Relationship Id="rId11" Type="http://schemas.openxmlformats.org/officeDocument/2006/relationships/image" Target="../media/image5.png"/><Relationship Id="rId5" Type="http://schemas.openxmlformats.org/officeDocument/2006/relationships/image" Target="../media/image64.png"/><Relationship Id="rId10" Type="http://schemas.openxmlformats.org/officeDocument/2006/relationships/image" Target="../media/image4.svg"/><Relationship Id="rId4" Type="http://schemas.openxmlformats.org/officeDocument/2006/relationships/image" Target="../media/image63.pn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65.png"/><Relationship Id="rId11" Type="http://schemas.openxmlformats.org/officeDocument/2006/relationships/image" Target="../media/image5.png"/><Relationship Id="rId5" Type="http://schemas.openxmlformats.org/officeDocument/2006/relationships/image" Target="../media/image64.png"/><Relationship Id="rId10" Type="http://schemas.openxmlformats.org/officeDocument/2006/relationships/image" Target="../media/image4.svg"/><Relationship Id="rId4" Type="http://schemas.openxmlformats.org/officeDocument/2006/relationships/image" Target="../media/image63.pn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tags" Target="../tags/tag30.xml"/><Relationship Id="rId7" Type="http://schemas.openxmlformats.org/officeDocument/2006/relationships/image" Target="../media/image76.png"/><Relationship Id="rId12" Type="http://schemas.openxmlformats.org/officeDocument/2006/relationships/image" Target="../media/image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75.png"/><Relationship Id="rId11" Type="http://schemas.openxmlformats.org/officeDocument/2006/relationships/image" Target="../media/image4.svg"/><Relationship Id="rId5" Type="http://schemas.openxmlformats.org/officeDocument/2006/relationships/image" Target="../media/image74.pn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tags" Target="../tags/tag31.xml"/><Relationship Id="rId7" Type="http://schemas.openxmlformats.org/officeDocument/2006/relationships/image" Target="../media/image76.png"/><Relationship Id="rId12" Type="http://schemas.openxmlformats.org/officeDocument/2006/relationships/image" Target="../media/image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75.png"/><Relationship Id="rId11" Type="http://schemas.openxmlformats.org/officeDocument/2006/relationships/image" Target="../media/image4.svg"/><Relationship Id="rId5" Type="http://schemas.openxmlformats.org/officeDocument/2006/relationships/image" Target="../media/image74.pn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65.png"/><Relationship Id="rId11" Type="http://schemas.openxmlformats.org/officeDocument/2006/relationships/image" Target="../media/image5.png"/><Relationship Id="rId5" Type="http://schemas.openxmlformats.org/officeDocument/2006/relationships/image" Target="../media/image64.png"/><Relationship Id="rId10" Type="http://schemas.openxmlformats.org/officeDocument/2006/relationships/image" Target="../media/image4.svg"/><Relationship Id="rId4" Type="http://schemas.openxmlformats.org/officeDocument/2006/relationships/image" Target="../media/image63.pn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9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0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5.png"/><Relationship Id="rId11" Type="http://schemas.openxmlformats.org/officeDocument/2006/relationships/image" Target="../media/image5.png"/><Relationship Id="rId5" Type="http://schemas.openxmlformats.org/officeDocument/2006/relationships/image" Target="../media/image64.png"/><Relationship Id="rId10" Type="http://schemas.openxmlformats.org/officeDocument/2006/relationships/image" Target="../media/image4.svg"/><Relationship Id="rId4" Type="http://schemas.openxmlformats.org/officeDocument/2006/relationships/image" Target="../media/image63.png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8" Type="http://schemas.openxmlformats.org/officeDocument/2006/relationships/image" Target="../media/image88.png"/><Relationship Id="rId3" Type="http://schemas.openxmlformats.org/officeDocument/2006/relationships/tags" Target="../tags/tag38.xml"/><Relationship Id="rId21" Type="http://schemas.openxmlformats.org/officeDocument/2006/relationships/image" Target="../media/image2.svg"/><Relationship Id="rId17" Type="http://schemas.openxmlformats.org/officeDocument/2006/relationships/image" Target="../media/image87.png"/><Relationship Id="rId25" Type="http://schemas.openxmlformats.org/officeDocument/2006/relationships/image" Target="../media/image8.svg"/><Relationship Id="rId2" Type="http://schemas.openxmlformats.org/officeDocument/2006/relationships/tags" Target="../tags/tag37.xml"/><Relationship Id="rId16" Type="http://schemas.openxmlformats.org/officeDocument/2006/relationships/image" Target="../media/image86.png"/><Relationship Id="rId20" Type="http://schemas.openxmlformats.org/officeDocument/2006/relationships/image" Target="../media/image1.png"/><Relationship Id="rId1" Type="http://schemas.openxmlformats.org/officeDocument/2006/relationships/tags" Target="../tags/tag36.xml"/><Relationship Id="rId24" Type="http://schemas.openxmlformats.org/officeDocument/2006/relationships/image" Target="../media/image7.png"/><Relationship Id="rId15" Type="http://schemas.openxmlformats.org/officeDocument/2006/relationships/image" Target="../media/image85.png"/><Relationship Id="rId23" Type="http://schemas.openxmlformats.org/officeDocument/2006/relationships/image" Target="../media/image6.svg"/><Relationship Id="rId19" Type="http://schemas.openxmlformats.org/officeDocument/2006/relationships/image" Target="../media/image790.png"/><Relationship Id="rId4" Type="http://schemas.openxmlformats.org/officeDocument/2006/relationships/slideLayout" Target="../slideLayouts/slideLayout1.xml"/><Relationship Id="rId14" Type="http://schemas.openxmlformats.org/officeDocument/2006/relationships/image" Target="../media/image740.png"/><Relationship Id="rId2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8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6.svg"/><Relationship Id="rId5" Type="http://schemas.openxmlformats.org/officeDocument/2006/relationships/image" Target="../media/image91.png"/><Relationship Id="rId10" Type="http://schemas.openxmlformats.org/officeDocument/2006/relationships/image" Target="../media/image5.png"/><Relationship Id="rId4" Type="http://schemas.openxmlformats.org/officeDocument/2006/relationships/image" Target="../media/image90.png"/><Relationship Id="rId9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4.png"/><Relationship Id="rId7" Type="http://schemas.openxmlformats.org/officeDocument/2006/relationships/image" Target="../media/image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8.svg"/><Relationship Id="rId4" Type="http://schemas.openxmlformats.org/officeDocument/2006/relationships/image" Target="../media/image95.svg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.svg"/><Relationship Id="rId3" Type="http://schemas.openxmlformats.org/officeDocument/2006/relationships/image" Target="../media/image88.png"/><Relationship Id="rId21" Type="http://schemas.openxmlformats.org/officeDocument/2006/relationships/image" Target="../media/image7.png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9.png"/><Relationship Id="rId20" Type="http://schemas.openxmlformats.org/officeDocument/2006/relationships/image" Target="../media/image6.svg"/><Relationship Id="rId1" Type="http://schemas.openxmlformats.org/officeDocument/2006/relationships/tags" Target="../tags/tag3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5" Type="http://schemas.openxmlformats.org/officeDocument/2006/relationships/image" Target="../media/image900.png"/><Relationship Id="rId19" Type="http://schemas.openxmlformats.org/officeDocument/2006/relationships/image" Target="../media/image5.png"/><Relationship Id="rId4" Type="http://schemas.openxmlformats.org/officeDocument/2006/relationships/image" Target="../media/image96.png"/><Relationship Id="rId22" Type="http://schemas.openxmlformats.org/officeDocument/2006/relationships/image" Target="../media/image8.sv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5.png"/><Relationship Id="rId21" Type="http://schemas.openxmlformats.org/officeDocument/2006/relationships/image" Target="../media/image8.svg"/><Relationship Id="rId12" Type="http://schemas.openxmlformats.org/officeDocument/2006/relationships/image" Target="../media/image100.png"/><Relationship Id="rId17" Type="http://schemas.openxmlformats.org/officeDocument/2006/relationships/image" Target="../media/image2.svg"/><Relationship Id="rId2" Type="http://schemas.openxmlformats.org/officeDocument/2006/relationships/image" Target="../media/image88.png"/><Relationship Id="rId16" Type="http://schemas.openxmlformats.org/officeDocument/2006/relationships/image" Target="../media/image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920.png"/><Relationship Id="rId15" Type="http://schemas.openxmlformats.org/officeDocument/2006/relationships/image" Target="../media/image103.png"/><Relationship Id="rId19" Type="http://schemas.openxmlformats.org/officeDocument/2006/relationships/image" Target="../media/image6.svg"/><Relationship Id="rId1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5.png"/><Relationship Id="rId21" Type="http://schemas.openxmlformats.org/officeDocument/2006/relationships/image" Target="../media/image8.svg"/><Relationship Id="rId12" Type="http://schemas.openxmlformats.org/officeDocument/2006/relationships/image" Target="../media/image100.png"/><Relationship Id="rId17" Type="http://schemas.openxmlformats.org/officeDocument/2006/relationships/image" Target="../media/image2.svg"/><Relationship Id="rId2" Type="http://schemas.openxmlformats.org/officeDocument/2006/relationships/image" Target="../media/image88.png"/><Relationship Id="rId16" Type="http://schemas.openxmlformats.org/officeDocument/2006/relationships/image" Target="../media/image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970.png"/><Relationship Id="rId15" Type="http://schemas.openxmlformats.org/officeDocument/2006/relationships/image" Target="../media/image103.png"/><Relationship Id="rId19" Type="http://schemas.openxmlformats.org/officeDocument/2006/relationships/image" Target="../media/image6.svg"/><Relationship Id="rId1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37.png"/><Relationship Id="rId18" Type="http://schemas.openxmlformats.org/officeDocument/2006/relationships/image" Target="../media/image1.png"/><Relationship Id="rId3" Type="http://schemas.openxmlformats.org/officeDocument/2006/relationships/image" Target="../media/image104.png"/><Relationship Id="rId21" Type="http://schemas.openxmlformats.org/officeDocument/2006/relationships/image" Target="../media/image6.svg"/><Relationship Id="rId7" Type="http://schemas.openxmlformats.org/officeDocument/2006/relationships/image" Target="../media/image108.png"/><Relationship Id="rId12" Type="http://schemas.openxmlformats.org/officeDocument/2006/relationships/image" Target="../media/image35.svg"/><Relationship Id="rId17" Type="http://schemas.openxmlformats.org/officeDocument/2006/relationships/image" Target="../media/image111.png"/><Relationship Id="rId2" Type="http://schemas.openxmlformats.org/officeDocument/2006/relationships/image" Target="../media/image88.png"/><Relationship Id="rId16" Type="http://schemas.openxmlformats.org/officeDocument/2006/relationships/image" Target="../media/image41.sv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34.png"/><Relationship Id="rId5" Type="http://schemas.openxmlformats.org/officeDocument/2006/relationships/image" Target="../media/image106.png"/><Relationship Id="rId15" Type="http://schemas.openxmlformats.org/officeDocument/2006/relationships/image" Target="../media/image40.png"/><Relationship Id="rId23" Type="http://schemas.openxmlformats.org/officeDocument/2006/relationships/image" Target="../media/image8.svg"/><Relationship Id="rId10" Type="http://schemas.openxmlformats.org/officeDocument/2006/relationships/image" Target="../media/image31.svg"/><Relationship Id="rId19" Type="http://schemas.openxmlformats.org/officeDocument/2006/relationships/image" Target="../media/image2.svg"/><Relationship Id="rId4" Type="http://schemas.openxmlformats.org/officeDocument/2006/relationships/image" Target="../media/image105.png"/><Relationship Id="rId9" Type="http://schemas.openxmlformats.org/officeDocument/2006/relationships/image" Target="../media/image30.png"/><Relationship Id="rId14" Type="http://schemas.openxmlformats.org/officeDocument/2006/relationships/image" Target="../media/image38.svg"/><Relationship Id="rId22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26" Type="http://schemas.openxmlformats.org/officeDocument/2006/relationships/image" Target="../media/image6.svg"/><Relationship Id="rId3" Type="http://schemas.openxmlformats.org/officeDocument/2006/relationships/tags" Target="../tags/tag42.xml"/><Relationship Id="rId21" Type="http://schemas.openxmlformats.org/officeDocument/2006/relationships/image" Target="../media/image1090.png"/><Relationship Id="rId7" Type="http://schemas.openxmlformats.org/officeDocument/2006/relationships/image" Target="../media/image88.png"/><Relationship Id="rId12" Type="http://schemas.openxmlformats.org/officeDocument/2006/relationships/image" Target="../media/image55.png"/><Relationship Id="rId25" Type="http://schemas.openxmlformats.org/officeDocument/2006/relationships/image" Target="../media/image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15.png"/><Relationship Id="rId24" Type="http://schemas.openxmlformats.org/officeDocument/2006/relationships/image" Target="../media/image2.svg"/><Relationship Id="rId5" Type="http://schemas.openxmlformats.org/officeDocument/2006/relationships/tags" Target="../tags/tag44.xml"/><Relationship Id="rId23" Type="http://schemas.openxmlformats.org/officeDocument/2006/relationships/image" Target="../media/image1.png"/><Relationship Id="rId28" Type="http://schemas.openxmlformats.org/officeDocument/2006/relationships/image" Target="../media/image8.svg"/><Relationship Id="rId10" Type="http://schemas.openxmlformats.org/officeDocument/2006/relationships/image" Target="../media/image114.png"/><Relationship Id="rId4" Type="http://schemas.openxmlformats.org/officeDocument/2006/relationships/tags" Target="../tags/tag43.xml"/><Relationship Id="rId9" Type="http://schemas.openxmlformats.org/officeDocument/2006/relationships/image" Target="../media/image113.png"/><Relationship Id="rId22" Type="http://schemas.openxmlformats.org/officeDocument/2006/relationships/image" Target="../media/image1110.png"/><Relationship Id="rId27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hyperlink" Target="https://github.com/marcocognetti/FrankaEmikaPandaDynModel.git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hyperlink" Target="https://hal.inria.fr/hal-02265293/document" TargetMode="Externa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0.wmf"/><Relationship Id="rId18" Type="http://schemas.openxmlformats.org/officeDocument/2006/relationships/image" Target="../media/image2.svg"/><Relationship Id="rId3" Type="http://schemas.openxmlformats.org/officeDocument/2006/relationships/tags" Target="../tags/tag3.xml"/><Relationship Id="rId21" Type="http://schemas.openxmlformats.org/officeDocument/2006/relationships/image" Target="../media/image5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.png"/><Relationship Id="rId2" Type="http://schemas.openxmlformats.org/officeDocument/2006/relationships/tags" Target="../tags/tag2.xml"/><Relationship Id="rId16" Type="http://schemas.openxmlformats.org/officeDocument/2006/relationships/image" Target="../media/image23.png"/><Relationship Id="rId20" Type="http://schemas.openxmlformats.org/officeDocument/2006/relationships/image" Target="../media/image4.svg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9.wmf"/><Relationship Id="rId24" Type="http://schemas.openxmlformats.org/officeDocument/2006/relationships/image" Target="../media/image8.svg"/><Relationship Id="rId5" Type="http://schemas.openxmlformats.org/officeDocument/2006/relationships/hyperlink" Target="https://github.com/marcocognetti/FrankaEmikaPandaDynModel.git" TargetMode="External"/><Relationship Id="rId15" Type="http://schemas.openxmlformats.org/officeDocument/2006/relationships/image" Target="../media/image22.png"/><Relationship Id="rId23" Type="http://schemas.openxmlformats.org/officeDocument/2006/relationships/image" Target="../media/image7.png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8.wmf"/><Relationship Id="rId14" Type="http://schemas.openxmlformats.org/officeDocument/2006/relationships/image" Target="../media/image21.png"/><Relationship Id="rId22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8" Type="http://schemas.openxmlformats.org/officeDocument/2006/relationships/image" Target="../media/image110.png"/><Relationship Id="rId26" Type="http://schemas.openxmlformats.org/officeDocument/2006/relationships/image" Target="../media/image2.svg"/><Relationship Id="rId3" Type="http://schemas.openxmlformats.org/officeDocument/2006/relationships/tags" Target="../tags/tag6.xml"/><Relationship Id="rId21" Type="http://schemas.openxmlformats.org/officeDocument/2006/relationships/image" Target="../media/image28.png"/><Relationship Id="rId7" Type="http://schemas.openxmlformats.org/officeDocument/2006/relationships/slideLayout" Target="../slideLayouts/slideLayout1.xml"/><Relationship Id="rId25" Type="http://schemas.openxmlformats.org/officeDocument/2006/relationships/image" Target="../media/image1.png"/><Relationship Id="rId2" Type="http://schemas.openxmlformats.org/officeDocument/2006/relationships/tags" Target="../tags/tag5.xml"/><Relationship Id="rId20" Type="http://schemas.openxmlformats.org/officeDocument/2006/relationships/image" Target="../media/image27.png"/><Relationship Id="rId29" Type="http://schemas.openxmlformats.org/officeDocument/2006/relationships/image" Target="../media/image5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24" Type="http://schemas.openxmlformats.org/officeDocument/2006/relationships/image" Target="../media/image17.png"/><Relationship Id="rId32" Type="http://schemas.openxmlformats.org/officeDocument/2006/relationships/image" Target="../media/image8.svg"/><Relationship Id="rId5" Type="http://schemas.openxmlformats.org/officeDocument/2006/relationships/tags" Target="../tags/tag8.xml"/><Relationship Id="rId23" Type="http://schemas.openxmlformats.org/officeDocument/2006/relationships/image" Target="../media/image29.png"/><Relationship Id="rId28" Type="http://schemas.openxmlformats.org/officeDocument/2006/relationships/image" Target="../media/image4.svg"/><Relationship Id="rId19" Type="http://schemas.openxmlformats.org/officeDocument/2006/relationships/image" Target="../media/image26.png"/><Relationship Id="rId31" Type="http://schemas.openxmlformats.org/officeDocument/2006/relationships/image" Target="../media/image7.png"/><Relationship Id="rId4" Type="http://schemas.openxmlformats.org/officeDocument/2006/relationships/tags" Target="../tags/tag7.xml"/><Relationship Id="rId9" Type="http://schemas.openxmlformats.org/officeDocument/2006/relationships/image" Target="../media/image25.png"/><Relationship Id="rId22" Type="http://schemas.openxmlformats.org/officeDocument/2006/relationships/image" Target="../media/image150.png"/><Relationship Id="rId27" Type="http://schemas.openxmlformats.org/officeDocument/2006/relationships/image" Target="../media/image3.png"/><Relationship Id="rId30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1A7C3F9-E16A-8BB5-D2B0-72B885DAEB93}"/>
              </a:ext>
            </a:extLst>
          </p:cNvPr>
          <p:cNvSpPr txBox="1"/>
          <p:nvPr/>
        </p:nvSpPr>
        <p:spPr>
          <a:xfrm>
            <a:off x="3943071" y="269083"/>
            <a:ext cx="4305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spc="600" dirty="0">
                <a:solidFill>
                  <a:schemeClr val="bg1"/>
                </a:solidFill>
                <a:latin typeface="Garamond" panose="02020404030301010803" pitchFamily="18" charset="0"/>
              </a:rPr>
              <a:t>TAVOLA 1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0F775FE-14F1-6224-5B64-4247E4D0589B}"/>
              </a:ext>
            </a:extLst>
          </p:cNvPr>
          <p:cNvGrpSpPr/>
          <p:nvPr/>
        </p:nvGrpSpPr>
        <p:grpSpPr>
          <a:xfrm>
            <a:off x="-2246961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934246ED-7D28-1172-46FF-71F27945C972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1A7A237-C13C-C8EC-4E42-6DC070B53C32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25" name="Elemento grafico 24" descr="Presentazione con grafico a torta contorno">
              <a:extLst>
                <a:ext uri="{FF2B5EF4-FFF2-40B4-BE49-F238E27FC236}">
                  <a16:creationId xmlns:a16="http://schemas.microsoft.com/office/drawing/2014/main" id="{F310C1FA-161A-CDBB-D140-4B97BF05C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BF2D5C6E-5EB5-A428-9D15-1F94EF4BD53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9D5685F-0DC5-C6F4-45BF-F966869E20C7}"/>
              </a:ext>
            </a:extLst>
          </p:cNvPr>
          <p:cNvGrpSpPr/>
          <p:nvPr/>
        </p:nvGrpSpPr>
        <p:grpSpPr>
          <a:xfrm>
            <a:off x="-2423209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7C8ED766-8348-429D-FE57-86852B933544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B9A45831-7641-B9E0-0B86-220A9F9B3E62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0" name="Elemento grafico 29" descr="Emisfero sinistro del cervello contorno">
              <a:extLst>
                <a:ext uri="{FF2B5EF4-FFF2-40B4-BE49-F238E27FC236}">
                  <a16:creationId xmlns:a16="http://schemas.microsoft.com/office/drawing/2014/main" id="{71FFB2D2-8197-4DCA-472E-7028F52CB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9088C229-8AB7-AA75-2DEB-1DF2C29F680D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6940F068-D278-CE78-A09B-CD07C4AF04E2}"/>
              </a:ext>
            </a:extLst>
          </p:cNvPr>
          <p:cNvGrpSpPr/>
          <p:nvPr/>
        </p:nvGrpSpPr>
        <p:grpSpPr>
          <a:xfrm>
            <a:off x="-2638737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5B0B7067-E4EF-5458-3640-351AF9453F71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F4FDDDB8-C13E-5510-BCAB-7B23144D7348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5" name="Elemento grafico 34" descr="Processore contorno">
              <a:extLst>
                <a:ext uri="{FF2B5EF4-FFF2-40B4-BE49-F238E27FC236}">
                  <a16:creationId xmlns:a16="http://schemas.microsoft.com/office/drawing/2014/main" id="{D8A1739E-D49C-8E94-FA63-EA9070632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CE2B6305-2751-EFDB-F753-92B9C41EE96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A6A21232-4917-0FF0-4AD4-FE6B4FAFF6DF}"/>
              </a:ext>
            </a:extLst>
          </p:cNvPr>
          <p:cNvGrpSpPr>
            <a:grpSpLocks/>
          </p:cNvGrpSpPr>
          <p:nvPr/>
        </p:nvGrpSpPr>
        <p:grpSpPr>
          <a:xfrm>
            <a:off x="-2931459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79DCCC70-2CAD-569F-0F65-D9B478FE1AD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B5B4C470-48D1-5ECA-3D3E-C3BE7E56FD6F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40" name="Elemento grafico 39" descr="Mano robotica contorno">
              <a:extLst>
                <a:ext uri="{FF2B5EF4-FFF2-40B4-BE49-F238E27FC236}">
                  <a16:creationId xmlns:a16="http://schemas.microsoft.com/office/drawing/2014/main" id="{3205C492-70AF-667E-745B-B5AA6A5B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16852E23-A1BE-EA4E-A934-B2D12CB904A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901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IMPLEMENTAZIONE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1550CD5-2C74-21F1-95CB-7F35DF90E749}"/>
              </a:ext>
            </a:extLst>
          </p:cNvPr>
          <p:cNvGrpSpPr/>
          <p:nvPr/>
        </p:nvGrpSpPr>
        <p:grpSpPr>
          <a:xfrm>
            <a:off x="1028114" y="1250120"/>
            <a:ext cx="4758652" cy="360000"/>
            <a:chOff x="1045248" y="1274612"/>
            <a:chExt cx="4758652" cy="360000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DC158593-64D4-1C81-8188-4948D98C53AF}"/>
                </a:ext>
              </a:extLst>
            </p:cNvPr>
            <p:cNvSpPr txBox="1"/>
            <p:nvPr/>
          </p:nvSpPr>
          <p:spPr>
            <a:xfrm>
              <a:off x="1502448" y="1285335"/>
              <a:ext cx="43014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L’ERRORE</a:t>
              </a:r>
            </a:p>
          </p:txBody>
        </p:sp>
        <p:pic>
          <p:nvPicPr>
            <p:cNvPr id="6" name="Elemento grafico 5" descr="Badge 1 contorno">
              <a:extLst>
                <a:ext uri="{FF2B5EF4-FFF2-40B4-BE49-F238E27FC236}">
                  <a16:creationId xmlns:a16="http://schemas.microsoft.com/office/drawing/2014/main" id="{FAB286C6-2F95-A52D-7FCF-F54B87394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326A5A79-309F-DF70-6985-0EFB95535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162" y="1650197"/>
            <a:ext cx="3190875" cy="695325"/>
          </a:xfrm>
          <a:prstGeom prst="rect">
            <a:avLst/>
          </a:prstGeom>
        </p:spPr>
      </p:pic>
      <p:pic>
        <p:nvPicPr>
          <p:cNvPr id="18" name="Immagine 17" descr="\documentclass{article}&#10;\usepackage{amsmath, amsfonts, amssymb, xcolor}&#10;\pagestyle{empty}&#10;\begin{document}&#10;&#10;\begin{align*}&#10;e &amp;= q_{desiderata}-q\\&#10;\dot{e}&amp;=\dot{q_{desiderata}}-\dot{q}\\&#10;\end{align*}&#10;\end{document}" title="IguanaTex Bitmap Display">
            <a:extLst>
              <a:ext uri="{FF2B5EF4-FFF2-40B4-BE49-F238E27FC236}">
                <a16:creationId xmlns:a16="http://schemas.microsoft.com/office/drawing/2014/main" id="{832A344A-86DA-89FF-BCE8-604DCA04C5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38" y="1728144"/>
            <a:ext cx="1958095" cy="539429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5D0FB0F4-5135-29C4-3EBC-4B4442CB54C3}"/>
              </a:ext>
            </a:extLst>
          </p:cNvPr>
          <p:cNvGrpSpPr/>
          <p:nvPr/>
        </p:nvGrpSpPr>
        <p:grpSpPr>
          <a:xfrm>
            <a:off x="1014988" y="2498632"/>
            <a:ext cx="6135112" cy="360000"/>
            <a:chOff x="1045248" y="1274612"/>
            <a:chExt cx="6135112" cy="360000"/>
          </a:xfrm>
        </p:grpSpPr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799B970-CD89-0CCF-ED0D-8438FCA22B7E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RICAVO LE MATRICI DINAMICHE</a:t>
              </a:r>
            </a:p>
          </p:txBody>
        </p:sp>
        <p:pic>
          <p:nvPicPr>
            <p:cNvPr id="24" name="Elemento grafico 23" descr="Badge contorno">
              <a:extLst>
                <a:ext uri="{FF2B5EF4-FFF2-40B4-BE49-F238E27FC236}">
                  <a16:creationId xmlns:a16="http://schemas.microsoft.com/office/drawing/2014/main" id="{667F5026-6D62-3E4D-69E4-2E83D414F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32" name="Immagine 31">
            <a:extLst>
              <a:ext uri="{FF2B5EF4-FFF2-40B4-BE49-F238E27FC236}">
                <a16:creationId xmlns:a16="http://schemas.microsoft.com/office/drawing/2014/main" id="{B5711153-1CD9-CD78-31CA-66882CB45F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971800"/>
            <a:ext cx="2524125" cy="914400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55A47C7-B878-0BF9-CBEE-ECA8163A7CEC}"/>
              </a:ext>
            </a:extLst>
          </p:cNvPr>
          <p:cNvSpPr txBox="1"/>
          <p:nvPr/>
        </p:nvSpPr>
        <p:spPr>
          <a:xfrm>
            <a:off x="1472188" y="3177531"/>
            <a:ext cx="4414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sng" dirty="0">
                <a:effectLst/>
                <a:latin typeface="-apple-system"/>
                <a:hlinkClick r:id="rId12"/>
              </a:rPr>
              <a:t>Dynamic Identification of the </a:t>
            </a:r>
            <a:r>
              <a:rPr lang="en-US" sz="1200" b="0" i="0" u="sng" dirty="0" err="1">
                <a:effectLst/>
                <a:latin typeface="-apple-system"/>
                <a:hlinkClick r:id="rId12"/>
              </a:rPr>
              <a:t>Franka</a:t>
            </a:r>
            <a:r>
              <a:rPr lang="en-US" sz="1200" b="0" i="0" u="sng" dirty="0">
                <a:effectLst/>
                <a:latin typeface="-apple-system"/>
                <a:hlinkClick r:id="rId12"/>
              </a:rPr>
              <a:t> </a:t>
            </a:r>
            <a:r>
              <a:rPr lang="en-US" sz="1200" b="0" i="0" u="sng" dirty="0" err="1">
                <a:effectLst/>
                <a:latin typeface="-apple-system"/>
                <a:hlinkClick r:id="rId12"/>
              </a:rPr>
              <a:t>Emika</a:t>
            </a:r>
            <a:r>
              <a:rPr lang="en-US" sz="1200" b="0" i="0" u="sng" dirty="0">
                <a:effectLst/>
                <a:latin typeface="-apple-system"/>
                <a:hlinkClick r:id="rId12"/>
              </a:rPr>
              <a:t> Panda Robot with Retrieval of Feasible Parameter Using Penalty-based Optimization</a:t>
            </a:r>
            <a:endParaRPr lang="it-IT" sz="1200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CDE6C8DD-3597-2A9A-8D54-2F09D87E998E}"/>
              </a:ext>
            </a:extLst>
          </p:cNvPr>
          <p:cNvGrpSpPr/>
          <p:nvPr/>
        </p:nvGrpSpPr>
        <p:grpSpPr>
          <a:xfrm>
            <a:off x="1028114" y="3897962"/>
            <a:ext cx="6135112" cy="360000"/>
            <a:chOff x="1045248" y="1274612"/>
            <a:chExt cx="6135112" cy="360000"/>
          </a:xfrm>
        </p:grpSpPr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BBD5F093-B8A1-5A82-5882-817C26B86FBF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LA COPPIA</a:t>
              </a:r>
            </a:p>
          </p:txBody>
        </p:sp>
        <p:pic>
          <p:nvPicPr>
            <p:cNvPr id="49" name="Elemento grafico 48" descr="Badge 3 contorno">
              <a:extLst>
                <a:ext uri="{FF2B5EF4-FFF2-40B4-BE49-F238E27FC236}">
                  <a16:creationId xmlns:a16="http://schemas.microsoft.com/office/drawing/2014/main" id="{1D99B6E4-7225-C2CC-2F94-1289F6016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0" name="Immagine 49" descr="\documentclass{article}&#10;\usepackage{amsmath, amsfonts, amssymb, xcolor}&#10;\pagestyle{empty}&#10;\begin{document}&#10;&#10;&#10;\begin{equation*}&#10;\tau(q, \dot{q}, e, \dot{e}) = M(q)\ddot{q} + C(q, \dot{q})\dot{q} + G(q) + K'_p e + K'_v \dot{e}&#10;\end{equation*}&#10;&#10;\end{document}" title="IguanaTex Bitmap Display">
            <a:extLst>
              <a:ext uri="{FF2B5EF4-FFF2-40B4-BE49-F238E27FC236}">
                <a16:creationId xmlns:a16="http://schemas.microsoft.com/office/drawing/2014/main" id="{F0FC8225-F0BD-C8F6-BC84-8494867B1B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70" y="4427118"/>
            <a:ext cx="4777822" cy="25200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BEC279CC-9FAC-4B20-6FB2-F7824B6DD7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4188993"/>
            <a:ext cx="5391150" cy="476250"/>
          </a:xfrm>
          <a:prstGeom prst="rect">
            <a:avLst/>
          </a:prstGeom>
        </p:spPr>
      </p:pic>
      <p:grpSp>
        <p:nvGrpSpPr>
          <p:cNvPr id="53" name="Gruppo 52">
            <a:extLst>
              <a:ext uri="{FF2B5EF4-FFF2-40B4-BE49-F238E27FC236}">
                <a16:creationId xmlns:a16="http://schemas.microsoft.com/office/drawing/2014/main" id="{60E0797E-3C3E-DFAD-78E7-256BE06BA80D}"/>
              </a:ext>
            </a:extLst>
          </p:cNvPr>
          <p:cNvGrpSpPr/>
          <p:nvPr/>
        </p:nvGrpSpPr>
        <p:grpSpPr>
          <a:xfrm>
            <a:off x="1014988" y="4876477"/>
            <a:ext cx="6135112" cy="360000"/>
            <a:chOff x="1045248" y="1274612"/>
            <a:chExt cx="6135112" cy="360000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A9815EBF-C156-1D1E-AC97-CD64443848DD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L’ACCELERAZIONE</a:t>
              </a:r>
            </a:p>
          </p:txBody>
        </p:sp>
        <p:pic>
          <p:nvPicPr>
            <p:cNvPr id="55" name="Elemento grafico 54" descr="Badge 4 contorno">
              <a:extLst>
                <a:ext uri="{FF2B5EF4-FFF2-40B4-BE49-F238E27FC236}">
                  <a16:creationId xmlns:a16="http://schemas.microsoft.com/office/drawing/2014/main" id="{2F246336-83ED-035B-4372-7F991985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7" name="Immagine 56" descr="\documentclass{article}&#10;\usepackage{amsmath, amsfonts, amssymb, xcolor}&#10;\pagestyle{empty}&#10;\begin{document}&#10;&#10;\begin{equation*}&#10;\ddot{q}=M^{-1}(\tau -C -G)&#10;\end{equation*}&#10;\end{document}" title="IguanaTex Bitmap Display">
            <a:extLst>
              <a:ext uri="{FF2B5EF4-FFF2-40B4-BE49-F238E27FC236}">
                <a16:creationId xmlns:a16="http://schemas.microsoft.com/office/drawing/2014/main" id="{31D7DAAC-68E5-BF1D-91E2-F7FC18BFB7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22" y="5399521"/>
            <a:ext cx="2042814" cy="252000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56E34E1C-6F72-ECCB-258B-C639B12A33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0" y="5301250"/>
            <a:ext cx="2952750" cy="685800"/>
          </a:xfrm>
          <a:prstGeom prst="rect">
            <a:avLst/>
          </a:prstGeom>
        </p:spPr>
      </p:pic>
      <p:grpSp>
        <p:nvGrpSpPr>
          <p:cNvPr id="60" name="Gruppo 59">
            <a:extLst>
              <a:ext uri="{FF2B5EF4-FFF2-40B4-BE49-F238E27FC236}">
                <a16:creationId xmlns:a16="http://schemas.microsoft.com/office/drawing/2014/main" id="{DB879377-5F5B-5854-289B-E67B896A71D6}"/>
              </a:ext>
            </a:extLst>
          </p:cNvPr>
          <p:cNvGrpSpPr/>
          <p:nvPr/>
        </p:nvGrpSpPr>
        <p:grpSpPr>
          <a:xfrm>
            <a:off x="1028114" y="6133661"/>
            <a:ext cx="6135112" cy="360000"/>
            <a:chOff x="1045248" y="1274612"/>
            <a:chExt cx="6135112" cy="360000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AD70C9BA-CED8-113C-CEAE-AECAC44CCC18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INTEGRO E RIPETO GLI STEP 1-4</a:t>
              </a:r>
            </a:p>
          </p:txBody>
        </p:sp>
        <p:pic>
          <p:nvPicPr>
            <p:cNvPr id="62" name="Elemento grafico 61" descr="Badge 5 contorno">
              <a:extLst>
                <a:ext uri="{FF2B5EF4-FFF2-40B4-BE49-F238E27FC236}">
                  <a16:creationId xmlns:a16="http://schemas.microsoft.com/office/drawing/2014/main" id="{A2CCBED4-5CC2-E1BF-01CE-D1BD9BC2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0F4DB65-BF53-9AD2-9B08-0553E85D318B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C7140B3-2C23-84F0-646E-3EF02F4F14D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0DE827C7-A963-A2B3-A2F6-E49A0007453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A63E783-AE42-536E-4C59-E6603ADF41EB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1" name="Elemento grafico 10" descr="Presentazione con grafico a torta contorno">
              <a:extLst>
                <a:ext uri="{FF2B5EF4-FFF2-40B4-BE49-F238E27FC236}">
                  <a16:creationId xmlns:a16="http://schemas.microsoft.com/office/drawing/2014/main" id="{795C2812-3271-854B-C2AC-401E0D172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10B15E47-D308-CA6B-241F-8B89A90463BB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B27D1706-83D8-189D-F5F1-17A1E8FB4DEE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705401BC-31A8-E50B-AFDF-498EDF0BE42F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93DC34E-558B-4CAD-794F-F313FC88F52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6" name="Elemento grafico 15" descr="Emisfero sinistro del cervello contorno">
              <a:extLst>
                <a:ext uri="{FF2B5EF4-FFF2-40B4-BE49-F238E27FC236}">
                  <a16:creationId xmlns:a16="http://schemas.microsoft.com/office/drawing/2014/main" id="{F721EAF7-9F37-4D3A-0570-FFEAFF82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445B8CB-9DA7-AEB0-A2E9-19045FF3C4AE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D0899725-0396-8EFF-BA21-BB2624BF3ED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F31686AF-2BBC-81C8-70E0-92774484A4F7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7C51723-A286-FFFA-251C-66C701E6DF7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51" name="Elemento grafico 50" descr="Processore contorno">
              <a:extLst>
                <a:ext uri="{FF2B5EF4-FFF2-40B4-BE49-F238E27FC236}">
                  <a16:creationId xmlns:a16="http://schemas.microsoft.com/office/drawing/2014/main" id="{54F48050-37D1-E5D5-5A15-F925987A5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670EDBAB-D5B2-34F6-4BE5-EF97430567F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EBEF73E6-1F61-857E-5014-E1CC9772EB86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9572B194-6172-E64B-8C20-9074E721D5B0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C5F22869-8735-5B22-291E-FD501DF98DD4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65" name="Elemento grafico 64" descr="Mano robotica contorno">
              <a:extLst>
                <a:ext uri="{FF2B5EF4-FFF2-40B4-BE49-F238E27FC236}">
                  <a16:creationId xmlns:a16="http://schemas.microsoft.com/office/drawing/2014/main" id="{A96E65A6-7CDC-3B02-09AA-E99298CB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26909C73-C5E5-0F29-FC26-E662F0B7F23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27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IMPLEMENTAZIONE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1550CD5-2C74-21F1-95CB-7F35DF90E749}"/>
              </a:ext>
            </a:extLst>
          </p:cNvPr>
          <p:cNvGrpSpPr/>
          <p:nvPr/>
        </p:nvGrpSpPr>
        <p:grpSpPr>
          <a:xfrm>
            <a:off x="1028114" y="1250120"/>
            <a:ext cx="4758652" cy="360000"/>
            <a:chOff x="1045248" y="1274612"/>
            <a:chExt cx="4758652" cy="360000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DC158593-64D4-1C81-8188-4948D98C53AF}"/>
                </a:ext>
              </a:extLst>
            </p:cNvPr>
            <p:cNvSpPr txBox="1"/>
            <p:nvPr/>
          </p:nvSpPr>
          <p:spPr>
            <a:xfrm>
              <a:off x="1502448" y="1285335"/>
              <a:ext cx="43014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L’ERRORE</a:t>
              </a:r>
            </a:p>
          </p:txBody>
        </p:sp>
        <p:pic>
          <p:nvPicPr>
            <p:cNvPr id="6" name="Elemento grafico 5" descr="Badge 1 contorno">
              <a:extLst>
                <a:ext uri="{FF2B5EF4-FFF2-40B4-BE49-F238E27FC236}">
                  <a16:creationId xmlns:a16="http://schemas.microsoft.com/office/drawing/2014/main" id="{FAB286C6-2F95-A52D-7FCF-F54B87394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326A5A79-309F-DF70-6985-0EFB95535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162" y="1650197"/>
            <a:ext cx="3190875" cy="695325"/>
          </a:xfrm>
          <a:prstGeom prst="rect">
            <a:avLst/>
          </a:prstGeom>
        </p:spPr>
      </p:pic>
      <p:pic>
        <p:nvPicPr>
          <p:cNvPr id="18" name="Immagine 17" descr="\documentclass{article}&#10;\usepackage{amsmath, amsfonts, amssymb, xcolor}&#10;\pagestyle{empty}&#10;\begin{document}&#10;&#10;\begin{align*}&#10;e &amp;= q_{desiderata}-q\\&#10;\dot{e}&amp;=\dot{q_{desiderata}}-\dot{q}\\&#10;\end{align*}&#10;\end{document}" title="IguanaTex Bitmap Display">
            <a:extLst>
              <a:ext uri="{FF2B5EF4-FFF2-40B4-BE49-F238E27FC236}">
                <a16:creationId xmlns:a16="http://schemas.microsoft.com/office/drawing/2014/main" id="{832A344A-86DA-89FF-BCE8-604DCA04C5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38" y="1728144"/>
            <a:ext cx="1958095" cy="539429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5D0FB0F4-5135-29C4-3EBC-4B4442CB54C3}"/>
              </a:ext>
            </a:extLst>
          </p:cNvPr>
          <p:cNvGrpSpPr/>
          <p:nvPr/>
        </p:nvGrpSpPr>
        <p:grpSpPr>
          <a:xfrm>
            <a:off x="1014988" y="2498632"/>
            <a:ext cx="6135112" cy="360000"/>
            <a:chOff x="1045248" y="1274612"/>
            <a:chExt cx="6135112" cy="360000"/>
          </a:xfrm>
        </p:grpSpPr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799B970-CD89-0CCF-ED0D-8438FCA22B7E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RICAVO LE MATRICI DINAMICHE</a:t>
              </a:r>
            </a:p>
          </p:txBody>
        </p:sp>
        <p:pic>
          <p:nvPicPr>
            <p:cNvPr id="24" name="Elemento grafico 23" descr="Badge contorno">
              <a:extLst>
                <a:ext uri="{FF2B5EF4-FFF2-40B4-BE49-F238E27FC236}">
                  <a16:creationId xmlns:a16="http://schemas.microsoft.com/office/drawing/2014/main" id="{667F5026-6D62-3E4D-69E4-2E83D414F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32" name="Immagine 31">
            <a:extLst>
              <a:ext uri="{FF2B5EF4-FFF2-40B4-BE49-F238E27FC236}">
                <a16:creationId xmlns:a16="http://schemas.microsoft.com/office/drawing/2014/main" id="{B5711153-1CD9-CD78-31CA-66882CB45F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971800"/>
            <a:ext cx="2524125" cy="914400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55A47C7-B878-0BF9-CBEE-ECA8163A7CEC}"/>
              </a:ext>
            </a:extLst>
          </p:cNvPr>
          <p:cNvSpPr txBox="1"/>
          <p:nvPr/>
        </p:nvSpPr>
        <p:spPr>
          <a:xfrm>
            <a:off x="1472188" y="3177531"/>
            <a:ext cx="4414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sng" dirty="0">
                <a:effectLst/>
                <a:latin typeface="-apple-system"/>
                <a:hlinkClick r:id="rId12"/>
              </a:rPr>
              <a:t>Dynamic Identification of the </a:t>
            </a:r>
            <a:r>
              <a:rPr lang="en-US" sz="1200" b="0" i="0" u="sng" dirty="0" err="1">
                <a:effectLst/>
                <a:latin typeface="-apple-system"/>
                <a:hlinkClick r:id="rId12"/>
              </a:rPr>
              <a:t>Franka</a:t>
            </a:r>
            <a:r>
              <a:rPr lang="en-US" sz="1200" b="0" i="0" u="sng" dirty="0">
                <a:effectLst/>
                <a:latin typeface="-apple-system"/>
                <a:hlinkClick r:id="rId12"/>
              </a:rPr>
              <a:t> </a:t>
            </a:r>
            <a:r>
              <a:rPr lang="en-US" sz="1200" b="0" i="0" u="sng" dirty="0" err="1">
                <a:effectLst/>
                <a:latin typeface="-apple-system"/>
                <a:hlinkClick r:id="rId12"/>
              </a:rPr>
              <a:t>Emika</a:t>
            </a:r>
            <a:r>
              <a:rPr lang="en-US" sz="1200" b="0" i="0" u="sng" dirty="0">
                <a:effectLst/>
                <a:latin typeface="-apple-system"/>
                <a:hlinkClick r:id="rId12"/>
              </a:rPr>
              <a:t> Panda Robot with Retrieval of Feasible Parameter Using Penalty-based Optimization</a:t>
            </a:r>
            <a:endParaRPr lang="it-IT" sz="1200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CDE6C8DD-3597-2A9A-8D54-2F09D87E998E}"/>
              </a:ext>
            </a:extLst>
          </p:cNvPr>
          <p:cNvGrpSpPr/>
          <p:nvPr/>
        </p:nvGrpSpPr>
        <p:grpSpPr>
          <a:xfrm>
            <a:off x="1028114" y="3897962"/>
            <a:ext cx="6135112" cy="360000"/>
            <a:chOff x="1045248" y="1274612"/>
            <a:chExt cx="6135112" cy="360000"/>
          </a:xfrm>
        </p:grpSpPr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BBD5F093-B8A1-5A82-5882-817C26B86FBF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LA COPPIA</a:t>
              </a:r>
            </a:p>
          </p:txBody>
        </p:sp>
        <p:pic>
          <p:nvPicPr>
            <p:cNvPr id="49" name="Elemento grafico 48" descr="Badge 3 contorno">
              <a:extLst>
                <a:ext uri="{FF2B5EF4-FFF2-40B4-BE49-F238E27FC236}">
                  <a16:creationId xmlns:a16="http://schemas.microsoft.com/office/drawing/2014/main" id="{1D99B6E4-7225-C2CC-2F94-1289F6016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0" name="Immagine 49" descr="\documentclass{article}&#10;\usepackage{amsmath, amsfonts, amssymb, xcolor}&#10;\pagestyle{empty}&#10;\begin{document}&#10;&#10;&#10;\begin{equation*}&#10;\tau(q, \dot{q}, e, \dot{e}) = M(q)\ddot{q} + C(q, \dot{q})\dot{q} + G(q) + K'_p e + K'_v \dot{e}&#10;\end{equation*}&#10;&#10;\end{document}" title="IguanaTex Bitmap Display">
            <a:extLst>
              <a:ext uri="{FF2B5EF4-FFF2-40B4-BE49-F238E27FC236}">
                <a16:creationId xmlns:a16="http://schemas.microsoft.com/office/drawing/2014/main" id="{F0FC8225-F0BD-C8F6-BC84-8494867B1B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70" y="4427118"/>
            <a:ext cx="4777822" cy="25200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BEC279CC-9FAC-4B20-6FB2-F7824B6DD7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4188993"/>
            <a:ext cx="5391150" cy="476250"/>
          </a:xfrm>
          <a:prstGeom prst="rect">
            <a:avLst/>
          </a:prstGeom>
        </p:spPr>
      </p:pic>
      <p:grpSp>
        <p:nvGrpSpPr>
          <p:cNvPr id="53" name="Gruppo 52">
            <a:extLst>
              <a:ext uri="{FF2B5EF4-FFF2-40B4-BE49-F238E27FC236}">
                <a16:creationId xmlns:a16="http://schemas.microsoft.com/office/drawing/2014/main" id="{60E0797E-3C3E-DFAD-78E7-256BE06BA80D}"/>
              </a:ext>
            </a:extLst>
          </p:cNvPr>
          <p:cNvGrpSpPr/>
          <p:nvPr/>
        </p:nvGrpSpPr>
        <p:grpSpPr>
          <a:xfrm>
            <a:off x="1014988" y="4876477"/>
            <a:ext cx="6135112" cy="360000"/>
            <a:chOff x="1045248" y="1274612"/>
            <a:chExt cx="6135112" cy="360000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A9815EBF-C156-1D1E-AC97-CD64443848DD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L’ACCELERAZIONE</a:t>
              </a:r>
            </a:p>
          </p:txBody>
        </p:sp>
        <p:pic>
          <p:nvPicPr>
            <p:cNvPr id="55" name="Elemento grafico 54" descr="Badge 4 contorno">
              <a:extLst>
                <a:ext uri="{FF2B5EF4-FFF2-40B4-BE49-F238E27FC236}">
                  <a16:creationId xmlns:a16="http://schemas.microsoft.com/office/drawing/2014/main" id="{2F246336-83ED-035B-4372-7F991985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7" name="Immagine 56" descr="\documentclass{article}&#10;\usepackage{amsmath, amsfonts, amssymb, xcolor}&#10;\pagestyle{empty}&#10;\begin{document}&#10;&#10;\begin{equation*}&#10;\ddot{q}=M^{-1}(\tau -C -G)&#10;\end{equation*}&#10;\end{document}" title="IguanaTex Bitmap Display">
            <a:extLst>
              <a:ext uri="{FF2B5EF4-FFF2-40B4-BE49-F238E27FC236}">
                <a16:creationId xmlns:a16="http://schemas.microsoft.com/office/drawing/2014/main" id="{31D7DAAC-68E5-BF1D-91E2-F7FC18BFB7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22" y="5399521"/>
            <a:ext cx="2042814" cy="252000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56E34E1C-6F72-ECCB-258B-C639B12A33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0" y="5301250"/>
            <a:ext cx="2952750" cy="685800"/>
          </a:xfrm>
          <a:prstGeom prst="rect">
            <a:avLst/>
          </a:prstGeom>
        </p:spPr>
      </p:pic>
      <p:grpSp>
        <p:nvGrpSpPr>
          <p:cNvPr id="60" name="Gruppo 59">
            <a:extLst>
              <a:ext uri="{FF2B5EF4-FFF2-40B4-BE49-F238E27FC236}">
                <a16:creationId xmlns:a16="http://schemas.microsoft.com/office/drawing/2014/main" id="{DB879377-5F5B-5854-289B-E67B896A71D6}"/>
              </a:ext>
            </a:extLst>
          </p:cNvPr>
          <p:cNvGrpSpPr/>
          <p:nvPr/>
        </p:nvGrpSpPr>
        <p:grpSpPr>
          <a:xfrm>
            <a:off x="1028114" y="6133661"/>
            <a:ext cx="6135112" cy="360000"/>
            <a:chOff x="1045248" y="1274612"/>
            <a:chExt cx="6135112" cy="360000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AD70C9BA-CED8-113C-CEAE-AECAC44CCC18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INTEGRO E RIPETO GLI STEP 1-4</a:t>
              </a:r>
            </a:p>
          </p:txBody>
        </p:sp>
        <p:pic>
          <p:nvPicPr>
            <p:cNvPr id="62" name="Elemento grafico 61" descr="Badge 5 contorno">
              <a:extLst>
                <a:ext uri="{FF2B5EF4-FFF2-40B4-BE49-F238E27FC236}">
                  <a16:creationId xmlns:a16="http://schemas.microsoft.com/office/drawing/2014/main" id="{A2CCBED4-5CC2-E1BF-01CE-D1BD9BC2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0598C1-7A67-1CA7-6E6F-1EFD30FCEC24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4E1754D0-C817-7078-CEE5-FF3E54199FE7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AF871EF8-7A0B-C8D9-AC5D-9A32F0053186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FE95CB6-1BEB-40E0-5490-5D79058BA68D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1" name="Elemento grafico 10" descr="Presentazione con grafico a torta contorno">
              <a:extLst>
                <a:ext uri="{FF2B5EF4-FFF2-40B4-BE49-F238E27FC236}">
                  <a16:creationId xmlns:a16="http://schemas.microsoft.com/office/drawing/2014/main" id="{015DC4BD-A312-C7D3-EE8B-106363CC4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EC41AF7-6CEA-7A59-D55C-4B3A60ABECD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A34B8F5-D210-7EAF-1927-C42F60C2F68D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58F166EB-E250-932B-CEDB-162A3AE9FAC5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8A88022-D8D6-8E37-01F8-66D554404393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6" name="Elemento grafico 15" descr="Emisfero sinistro del cervello contorno">
              <a:extLst>
                <a:ext uri="{FF2B5EF4-FFF2-40B4-BE49-F238E27FC236}">
                  <a16:creationId xmlns:a16="http://schemas.microsoft.com/office/drawing/2014/main" id="{18773577-8D5C-92DF-EB72-E963C183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D10D68C-7227-9E55-AC94-C2E91DF2023F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054C92E-9B77-986A-AF65-A7C48DFF4729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642A7C5A-EC44-3992-1D44-BCE8FA131784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B3F1426D-7687-8ED9-D420-7DB2343E68DF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51" name="Elemento grafico 50" descr="Processore contorno">
              <a:extLst>
                <a:ext uri="{FF2B5EF4-FFF2-40B4-BE49-F238E27FC236}">
                  <a16:creationId xmlns:a16="http://schemas.microsoft.com/office/drawing/2014/main" id="{FC533DB2-C1FC-9454-5CD1-AE1685B37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10EEF92F-613B-9B51-CFA0-B13BCD3922F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10DB4733-3B60-AC2D-ADDE-022EA1E7D70D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6B662992-E4C0-4ED8-35EF-01A6361B316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A21E1BAC-935E-BBBC-8588-9CDDA3667910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65" name="Elemento grafico 64" descr="Mano robotica contorno">
              <a:extLst>
                <a:ext uri="{FF2B5EF4-FFF2-40B4-BE49-F238E27FC236}">
                  <a16:creationId xmlns:a16="http://schemas.microsoft.com/office/drawing/2014/main" id="{8C1AC6D5-1740-2DBF-99B0-F5E2C58C6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31F5AC1C-6158-1FE2-F3EA-019507417CCA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23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E46FF43-89B3-391D-2F09-1B09871DB749}"/>
                  </a:ext>
                </a:extLst>
              </p:cNvPr>
              <p:cNvSpPr txBox="1"/>
              <p:nvPr/>
            </p:nvSpPr>
            <p:spPr>
              <a:xfrm>
                <a:off x="1095425" y="869248"/>
                <a:ext cx="10777261" cy="67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Garamond" panose="02020404030301010803" pitchFamily="18" charset="0"/>
                  </a:rPr>
                  <a:t>Se consideriamo l’errore di inseguimento  della traiettoria desiderata nello spazio operativo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il sistema complessivo può essere definito da: 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E46FF43-89B3-391D-2F09-1B09871DB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25" y="869248"/>
                <a:ext cx="10777261" cy="670825"/>
              </a:xfrm>
              <a:prstGeom prst="rect">
                <a:avLst/>
              </a:prstGeom>
              <a:blipFill>
                <a:blip r:embed="rId11"/>
                <a:stretch>
                  <a:fillRect l="-509" t="-3636" b="-1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\documentclass{article}&#10;\usepackage{amsmath, amsfonts, amssymb, xcolor}&#10;\pagestyle{empty}&#10;\begin{document}&#10;&#10;\begin{align*}&#10;\dot{e} &amp;= \dot{\xi}_d -J(q)\dot{q}\\&#10;\ddot{q} &amp;= M^{-1}(q)(\tau -C(q,\dot{q})-G(q))&#10;\end{align*}&#10;\end{document}" title="IguanaTex Bitmap Display">
            <a:extLst>
              <a:ext uri="{FF2B5EF4-FFF2-40B4-BE49-F238E27FC236}">
                <a16:creationId xmlns:a16="http://schemas.microsoft.com/office/drawing/2014/main" id="{694D48AE-03D0-02FE-57CA-795AC94745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8" y="1960576"/>
            <a:ext cx="3512381" cy="711619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8E61A06-C86B-389C-D49A-DA3EC665B999}"/>
              </a:ext>
            </a:extLst>
          </p:cNvPr>
          <p:cNvCxnSpPr>
            <a:cxnSpLocks/>
          </p:cNvCxnSpPr>
          <p:nvPr/>
        </p:nvCxnSpPr>
        <p:spPr>
          <a:xfrm flipH="1">
            <a:off x="3976914" y="2119086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2965FAB-655E-64CE-2CDF-A35A4ACE10DF}"/>
              </a:ext>
            </a:extLst>
          </p:cNvPr>
          <p:cNvCxnSpPr>
            <a:cxnSpLocks/>
          </p:cNvCxnSpPr>
          <p:nvPr/>
        </p:nvCxnSpPr>
        <p:spPr>
          <a:xfrm flipH="1">
            <a:off x="5392057" y="2509322"/>
            <a:ext cx="1404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A536325-72ED-78C5-E6B7-0974AAB0A36D}"/>
              </a:ext>
            </a:extLst>
          </p:cNvPr>
          <p:cNvSpPr txBox="1"/>
          <p:nvPr/>
        </p:nvSpPr>
        <p:spPr>
          <a:xfrm>
            <a:off x="6975172" y="1957563"/>
            <a:ext cx="41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Modello puramente cinematico del robot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C3F1878-5AA7-D75E-3964-69D8FE19CFF4}"/>
              </a:ext>
            </a:extLst>
          </p:cNvPr>
          <p:cNvSpPr txBox="1"/>
          <p:nvPr/>
        </p:nvSpPr>
        <p:spPr>
          <a:xfrm>
            <a:off x="6975172" y="2326895"/>
            <a:ext cx="41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Modello contenente tutte le dinamiche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1C86D61E-8C94-B27E-54DD-880F118A26E6}"/>
              </a:ext>
            </a:extLst>
          </p:cNvPr>
          <p:cNvGrpSpPr/>
          <p:nvPr/>
        </p:nvGrpSpPr>
        <p:grpSpPr>
          <a:xfrm>
            <a:off x="1825830" y="4404054"/>
            <a:ext cx="7501213" cy="446770"/>
            <a:chOff x="1291493" y="4147087"/>
            <a:chExt cx="7501213" cy="446770"/>
          </a:xfrm>
        </p:grpSpPr>
        <p:pic>
          <p:nvPicPr>
            <p:cNvPr id="48" name="Elemento grafico 47" descr="Badge 1 contorno">
              <a:extLst>
                <a:ext uri="{FF2B5EF4-FFF2-40B4-BE49-F238E27FC236}">
                  <a16:creationId xmlns:a16="http://schemas.microsoft.com/office/drawing/2014/main" id="{4B75B418-4287-827C-2A7C-88E18012C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291493" y="4147087"/>
              <a:ext cx="446770" cy="446770"/>
            </a:xfrm>
            <a:prstGeom prst="rect">
              <a:avLst/>
            </a:prstGeom>
          </p:spPr>
        </p:pic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E6B5B432-2ED5-D99E-2900-F0AE8339155B}"/>
                </a:ext>
              </a:extLst>
            </p:cNvPr>
            <p:cNvSpPr txBox="1"/>
            <p:nvPr/>
          </p:nvSpPr>
          <p:spPr>
            <a:xfrm>
              <a:off x="1738264" y="4185806"/>
              <a:ext cx="705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Garamond" panose="02020404030301010803" pitchFamily="18" charset="0"/>
                </a:rPr>
                <a:t>Controllare l’equazione cinematica usando le velocità come input nominali</a:t>
              </a:r>
            </a:p>
          </p:txBody>
        </p:sp>
      </p:grp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5B83915-D03B-6CE8-E49D-8BDA5A48595E}"/>
              </a:ext>
            </a:extLst>
          </p:cNvPr>
          <p:cNvSpPr txBox="1"/>
          <p:nvPr/>
        </p:nvSpPr>
        <p:spPr>
          <a:xfrm>
            <a:off x="4434650" y="3739416"/>
            <a:ext cx="19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600" dirty="0">
                <a:latin typeface="Garamond" panose="02020404030301010803" pitchFamily="18" charset="0"/>
              </a:rPr>
              <a:t>DUE FASI</a:t>
            </a: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15EB7F42-094D-4BAC-00AE-A4FBABADD325}"/>
              </a:ext>
            </a:extLst>
          </p:cNvPr>
          <p:cNvCxnSpPr/>
          <p:nvPr/>
        </p:nvCxnSpPr>
        <p:spPr>
          <a:xfrm>
            <a:off x="4434650" y="4108748"/>
            <a:ext cx="1762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E0AFE556-9EAA-7ED5-450F-B0C365DC9691}"/>
              </a:ext>
            </a:extLst>
          </p:cNvPr>
          <p:cNvGrpSpPr/>
          <p:nvPr/>
        </p:nvGrpSpPr>
        <p:grpSpPr>
          <a:xfrm>
            <a:off x="1825830" y="5184848"/>
            <a:ext cx="7501211" cy="446770"/>
            <a:chOff x="1291493" y="4147087"/>
            <a:chExt cx="7501211" cy="446770"/>
          </a:xfrm>
        </p:grpSpPr>
        <p:pic>
          <p:nvPicPr>
            <p:cNvPr id="57" name="Elemento grafico 56" descr="Badge contorno">
              <a:extLst>
                <a:ext uri="{FF2B5EF4-FFF2-40B4-BE49-F238E27FC236}">
                  <a16:creationId xmlns:a16="http://schemas.microsoft.com/office/drawing/2014/main" id="{1915B029-5498-71DA-CE47-E1C8D8BBC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91493" y="4147087"/>
              <a:ext cx="446770" cy="446770"/>
            </a:xfrm>
            <a:prstGeom prst="rect">
              <a:avLst/>
            </a:prstGeom>
          </p:spPr>
        </p:pic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D579A8C3-6707-1440-56C4-5028940EC20D}"/>
                </a:ext>
              </a:extLst>
            </p:cNvPr>
            <p:cNvSpPr txBox="1"/>
            <p:nvPr/>
          </p:nvSpPr>
          <p:spPr>
            <a:xfrm>
              <a:off x="1738263" y="4185806"/>
              <a:ext cx="7054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Garamond" panose="02020404030301010803" pitchFamily="18" charset="0"/>
                </a:rPr>
                <a:t>Tracciare le velocità reali gli ingressi nominali</a:t>
              </a:r>
            </a:p>
          </p:txBody>
        </p:sp>
      </p:grp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C198A445-4BC9-65EB-858C-227C234D38EA}"/>
              </a:ext>
            </a:extLst>
          </p:cNvPr>
          <p:cNvSpPr txBox="1"/>
          <p:nvPr/>
        </p:nvSpPr>
        <p:spPr>
          <a:xfrm>
            <a:off x="1012302" y="5857532"/>
            <a:ext cx="1018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Calcolo dunque la velocità desiderata e faccio convergere la dinamica a quella calcolata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3827D46-7398-1E16-06B2-6A9C5F498C5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4" name="Figura a mano libera: forma 3">
              <a:extLst>
                <a:ext uri="{FF2B5EF4-FFF2-40B4-BE49-F238E27FC236}">
                  <a16:creationId xmlns:a16="http://schemas.microsoft.com/office/drawing/2014/main" id="{D75B4843-A591-BDCA-861E-697A9DFED0A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0FE37A7A-7C1B-D021-4E3C-26D805849044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BEED2557-6A25-4E91-C64F-1FA068944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DEFA849-665C-78E8-FAAD-23B6F5FC8BE0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1EBDEC5B-4DFC-5244-EAD8-C4F3F436B98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63BAAEDA-0164-CDE3-100A-690B35C4B19F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07B8CE1-8230-8832-D242-C1C7883257F1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4" name="Elemento grafico 13" descr="Emisfero sinistro del cervello contorno">
              <a:extLst>
                <a:ext uri="{FF2B5EF4-FFF2-40B4-BE49-F238E27FC236}">
                  <a16:creationId xmlns:a16="http://schemas.microsoft.com/office/drawing/2014/main" id="{5F41263D-05CB-1C92-FF86-F69F0582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5CB7A34D-DD0D-0F0B-DA70-FE118077F5F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BD4358E-1943-CBA8-CED2-F60BAD91E3E5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C305BA1C-A643-ED15-64F4-D0E61163AE8B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D972647F-5A23-FD6E-57B2-B93B5C9CC44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2" name="Elemento grafico 21" descr="Processore contorno">
              <a:extLst>
                <a:ext uri="{FF2B5EF4-FFF2-40B4-BE49-F238E27FC236}">
                  <a16:creationId xmlns:a16="http://schemas.microsoft.com/office/drawing/2014/main" id="{732EA893-F18F-ADE0-3D1D-17C1102A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0680390-8E29-824F-0BBB-5202C1935DA3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6B2DA76-6076-98F7-A2A6-8DE3B28CA9E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762F00BA-456B-B27A-AD07-ECFAA05DD1E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F0224EE1-2FFE-BD11-4030-CD5EE241C567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3AA0328D-9CC2-8A2C-D8DE-DB500CF2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80A78CF3-B7C5-F726-6722-A3A6016F0BB5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298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pic>
        <p:nvPicPr>
          <p:cNvPr id="4" name="Immagine 3" descr="\documentclass{article}&#10;\usepackage{amsmath, amsfonts, amssymb, xcolor}&#10;\pagestyle{empty}&#10;\begin{document}&#10;&#10;\begin{equation*}&#10; \dot{q}_r = J^{-1}(\dot{\xi}_d + \Lambda e)&#10;\end{equation*}&#10;\end{document}" title="IguanaTex Bitmap Display">
            <a:extLst>
              <a:ext uri="{FF2B5EF4-FFF2-40B4-BE49-F238E27FC236}">
                <a16:creationId xmlns:a16="http://schemas.microsoft.com/office/drawing/2014/main" id="{1DC4E002-F962-E199-6547-389EE35572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57" y="1386689"/>
            <a:ext cx="1909282" cy="28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58DD6A0-401A-87FC-431C-48BF3ADBD9ED}"/>
              </a:ext>
            </a:extLst>
          </p:cNvPr>
          <p:cNvSpPr txBox="1"/>
          <p:nvPr/>
        </p:nvSpPr>
        <p:spPr>
          <a:xfrm>
            <a:off x="475343" y="8414435"/>
            <a:ext cx="797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effectLst/>
                <a:latin typeface="Menlo"/>
              </a:rPr>
              <a:t>Kd = diag([1 1 1 1 2 1 1])*0.1;</a:t>
            </a:r>
          </a:p>
          <a:p>
            <a:r>
              <a:rPr lang="pt-BR" sz="1800" b="0" i="0" dirty="0">
                <a:effectLst/>
                <a:latin typeface="Menlo"/>
              </a:rPr>
              <a:t>lambda = diag([0.2, 0.4, 0.5, 0.2, 0.2, 0.2]);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006F8A-CBC0-8C27-EB0D-AB3066D064DD}"/>
              </a:ext>
            </a:extLst>
          </p:cNvPr>
          <p:cNvSpPr txBox="1"/>
          <p:nvPr/>
        </p:nvSpPr>
        <p:spPr>
          <a:xfrm>
            <a:off x="835702" y="916003"/>
            <a:ext cx="1018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Garamond" panose="02020404030301010803" pitchFamily="18" charset="0"/>
              </a:rPr>
              <a:t>Legge di riferimento della velocità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C93E29-984F-364C-1C7B-E92239DBC9E5}"/>
                  </a:ext>
                </a:extLst>
              </p:cNvPr>
              <p:cNvSpPr txBox="1"/>
              <p:nvPr/>
            </p:nvSpPr>
            <p:spPr>
              <a:xfrm>
                <a:off x="6780627" y="1361690"/>
                <a:ext cx="36513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2000" dirty="0">
                    <a:latin typeface="Garamond" panose="02020404030301010803" pitchFamily="18" charset="0"/>
                  </a:rPr>
                  <a:t>Con:</a:t>
                </a:r>
                <a:r>
                  <a:rPr lang="it-IT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Garamond" panose="02020404030301010803" pitchFamily="18" charset="0"/>
                  </a:rPr>
                  <a:t> Matrice di guadagni positiva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C93E29-984F-364C-1C7B-E92239DBC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627" y="1361690"/>
                <a:ext cx="3651384" cy="307777"/>
              </a:xfrm>
              <a:prstGeom prst="rect">
                <a:avLst/>
              </a:prstGeom>
              <a:blipFill>
                <a:blip r:embed="rId15"/>
                <a:stretch>
                  <a:fillRect l="-4174" t="-23529" r="-3172" b="-509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70602C3-0E18-CECB-7A71-3497F16616F6}"/>
                  </a:ext>
                </a:extLst>
              </p:cNvPr>
              <p:cNvSpPr txBox="1"/>
              <p:nvPr/>
            </p:nvSpPr>
            <p:spPr>
              <a:xfrm>
                <a:off x="835702" y="1823944"/>
                <a:ext cx="11254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Garamond" panose="02020404030301010803" pitchFamily="18" charset="0"/>
                  </a:rPr>
                  <a:t>Si considererà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it-IT" sz="2000" dirty="0">
                    <a:latin typeface="Garamond" panose="02020404030301010803" pitchFamily="18" charset="0"/>
                  </a:rPr>
                  <a:t> come la velocità di riferimento cui la vera velocità del sistema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it-IT" sz="2000" dirty="0">
                    <a:latin typeface="Garamond" panose="02020404030301010803" pitchFamily="18" charset="0"/>
                  </a:rPr>
                  <a:t> dovrà convergere dal vero ingresso del sistema ( le coppie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it-IT" sz="2000" dirty="0">
                    <a:latin typeface="Garamond" panose="02020404030301010803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70602C3-0E18-CECB-7A71-3497F166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02" y="1823944"/>
                <a:ext cx="11254698" cy="707886"/>
              </a:xfrm>
              <a:prstGeom prst="rect">
                <a:avLst/>
              </a:prstGeom>
              <a:blipFill>
                <a:blip r:embed="rId16"/>
                <a:stretch>
                  <a:fillRect l="-542" t="-3448" b="-155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5B0FA7-8CCD-151C-7308-838D68062111}"/>
              </a:ext>
            </a:extLst>
          </p:cNvPr>
          <p:cNvSpPr txBox="1"/>
          <p:nvPr/>
        </p:nvSpPr>
        <p:spPr>
          <a:xfrm>
            <a:off x="835702" y="2628388"/>
            <a:ext cx="1018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Garamond" panose="02020404030301010803" pitchFamily="18" charset="0"/>
              </a:rPr>
              <a:t>Introduciamo per convenienza una nuova variabile </a:t>
            </a:r>
          </a:p>
        </p:txBody>
      </p:sp>
      <p:pic>
        <p:nvPicPr>
          <p:cNvPr id="15" name="Immagine 14" descr="\documentclass{article}&#10;\usepackage{amsmath, amsfonts, amssymb, xcolor}&#10;\pagestyle{empty}&#10;\begin{document}&#10;\begin{align*}&#10;         s = \dot{q}_ r -\dot{q}&#10;\end{align*}&#10;\end{document}" title="IguanaTex Bitmap Display">
            <a:extLst>
              <a:ext uri="{FF2B5EF4-FFF2-40B4-BE49-F238E27FC236}">
                <a16:creationId xmlns:a16="http://schemas.microsoft.com/office/drawing/2014/main" id="{34671F9E-15EC-F7C0-FE09-C2B6DA1224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704" y="3055942"/>
            <a:ext cx="1442013" cy="2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48B8F99-1DF4-82B3-8663-B40D5327C3DB}"/>
                  </a:ext>
                </a:extLst>
              </p:cNvPr>
              <p:cNvSpPr txBox="1"/>
              <p:nvPr/>
            </p:nvSpPr>
            <p:spPr>
              <a:xfrm>
                <a:off x="737518" y="3366746"/>
                <a:ext cx="120862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Garamond" panose="02020404030301010803" pitchFamily="18" charset="0"/>
                  </a:rPr>
                  <a:t>Non è propriamente un vero errore, ma serve per definire una candidata di </a:t>
                </a:r>
                <a:r>
                  <a:rPr lang="it-IT" sz="2000" dirty="0" err="1">
                    <a:latin typeface="Garamond" panose="02020404030301010803" pitchFamily="18" charset="0"/>
                  </a:rPr>
                  <a:t>Lyapunov</a:t>
                </a:r>
                <a:r>
                  <a:rPr lang="it-IT" sz="2000" dirty="0">
                    <a:latin typeface="Garamond" panose="02020404030301010803" pitchFamily="18" charset="0"/>
                  </a:rPr>
                  <a:t> nelle nuove coordinate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20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>
                    <a:latin typeface="Garamond" panose="020204040303010108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48B8F99-1DF4-82B3-8663-B40D5327C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8" y="3366746"/>
                <a:ext cx="12086218" cy="400110"/>
              </a:xfrm>
              <a:prstGeom prst="rect">
                <a:avLst/>
              </a:prstGeom>
              <a:blipFill>
                <a:blip r:embed="rId18"/>
                <a:stretch>
                  <a:fillRect l="-555" t="-6061" b="-27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magine 22" descr="\documentclass{article}&#10;\usepackage{amsmath, amsfonts, amssymb, xcolor}&#10;\pagestyle{empty}&#10;\begin{document}&#10;\begin{align*}&#10;V(e) &amp;= \frac{1}{2}e^Te\\&#10;W(e,s,t)&amp;= V(e)+\frac{1}{2}s^T M(q)s &#10;\end{align*}&#10;\end{document}" title="IguanaTex Bitmap Display">
            <a:extLst>
              <a:ext uri="{FF2B5EF4-FFF2-40B4-BE49-F238E27FC236}">
                <a16:creationId xmlns:a16="http://schemas.microsoft.com/office/drawing/2014/main" id="{74A0D27C-3D49-AF2A-E6A1-87D925BA01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47" y="3844230"/>
            <a:ext cx="3338666" cy="1121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04FED591-A2D5-5331-87CB-404478889D65}"/>
                  </a:ext>
                </a:extLst>
              </p:cNvPr>
              <p:cNvSpPr txBox="1"/>
              <p:nvPr/>
            </p:nvSpPr>
            <p:spPr>
              <a:xfrm>
                <a:off x="835702" y="5119031"/>
                <a:ext cx="112546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Garamond" panose="02020404030301010803" pitchFamily="18" charset="0"/>
                  </a:rPr>
                  <a:t>Da cui calcolando la derivata è possibile ottenere la formulazione della coppia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it-IT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04FED591-A2D5-5331-87CB-404478889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02" y="5119031"/>
                <a:ext cx="11254698" cy="400110"/>
              </a:xfrm>
              <a:prstGeom prst="rect">
                <a:avLst/>
              </a:prstGeom>
              <a:blipFill>
                <a:blip r:embed="rId20"/>
                <a:stretch>
                  <a:fillRect l="-542" t="-7692" b="-2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Immagine 33" descr="\documentclass{article}&#10;\usepackage{amsmath, amsfonts, amssymb, xcolor}&#10;\pagestyle{empty}&#10;\begin{document}&#10;\begin{align*}&#10;\tau = M\ddot{q}r +C\dot{q}r+G+K_ds+\bar{\tau}&#10;\end{align*}&#10;\end{document}" title="IguanaTex Bitmap Display">
            <a:extLst>
              <a:ext uri="{FF2B5EF4-FFF2-40B4-BE49-F238E27FC236}">
                <a16:creationId xmlns:a16="http://schemas.microsoft.com/office/drawing/2014/main" id="{7C78DB8F-853B-F3C7-3937-31C8C812D2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13" y="5620366"/>
            <a:ext cx="3445333" cy="227048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B2E7945C-850D-757B-771E-AFE07628A19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058718B-47F5-A360-6A2C-2C2044E36F92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672781C6-67DD-F3C2-44C6-846795756D35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1" name="Elemento grafico 10" descr="Presentazione con grafico a torta contorno">
              <a:extLst>
                <a:ext uri="{FF2B5EF4-FFF2-40B4-BE49-F238E27FC236}">
                  <a16:creationId xmlns:a16="http://schemas.microsoft.com/office/drawing/2014/main" id="{85B9EE73-B60A-B758-8EAC-5CB0D978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FD20812-4B12-F1C9-06A8-74B7E6761253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EC29E60-95C1-2E6E-8500-BDE144C1F664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EDBDFC41-27C8-6BEF-990D-6FAC7DAE2696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39E09EB5-1C08-946C-4918-0B9F4D2F8416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0" name="Elemento grafico 19" descr="Emisfero sinistro del cervello contorno">
              <a:extLst>
                <a:ext uri="{FF2B5EF4-FFF2-40B4-BE49-F238E27FC236}">
                  <a16:creationId xmlns:a16="http://schemas.microsoft.com/office/drawing/2014/main" id="{3AD19301-1AA6-6630-61BE-68E90BFF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86371158-511B-56CF-B84A-817BBC1EF761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EA8B9350-18E2-A82D-A3E7-FE020CF2487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66B7DEB3-4B30-EFA0-B5E6-46AAF0EBC97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1EDAA885-555D-318F-6BBF-F8ACB1ECB56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8" name="Elemento grafico 37" descr="Processore contorno">
              <a:extLst>
                <a:ext uri="{FF2B5EF4-FFF2-40B4-BE49-F238E27FC236}">
                  <a16:creationId xmlns:a16="http://schemas.microsoft.com/office/drawing/2014/main" id="{23BCCF63-2BE0-56AF-89C9-434A3D3F6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0D3BFB8F-B0D7-5550-8393-AAA44095E2BC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FBF2BD74-9B67-E36B-FCA0-EBE961B72E17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4E99F2C6-DDAA-FE84-EF5F-7B534E7F1D2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54701BCB-C0F9-2207-BD67-4323BEBB1CCE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52" name="Elemento grafico 51" descr="Mano robotica contorno">
              <a:extLst>
                <a:ext uri="{FF2B5EF4-FFF2-40B4-BE49-F238E27FC236}">
                  <a16:creationId xmlns:a16="http://schemas.microsoft.com/office/drawing/2014/main" id="{A77E0E5F-37B7-B533-94D6-0ECAC141F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810AD2EB-7054-E37E-CBE3-10E0E25A4209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3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58DD6A0-401A-87FC-431C-48BF3ADBD9ED}"/>
              </a:ext>
            </a:extLst>
          </p:cNvPr>
          <p:cNvSpPr txBox="1"/>
          <p:nvPr/>
        </p:nvSpPr>
        <p:spPr>
          <a:xfrm>
            <a:off x="475343" y="8414435"/>
            <a:ext cx="797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effectLst/>
                <a:latin typeface="Menlo"/>
              </a:rPr>
              <a:t>Kd = diag([1 1 1 1 2 1 1])*0.1;</a:t>
            </a:r>
          </a:p>
          <a:p>
            <a:r>
              <a:rPr lang="pt-BR" sz="1800" b="0" i="0" dirty="0">
                <a:effectLst/>
                <a:latin typeface="Menlo"/>
              </a:rPr>
              <a:t>lambda = diag([0.2, 0.4, 0.5, 0.2, 0.2, 0.2]);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B65782-8521-0C8C-C4E6-6EAF4DEA6C59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IMPLEMENTAZIONE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B5E03FF-B0BE-20CF-A6BB-C73C37932E3B}"/>
              </a:ext>
            </a:extLst>
          </p:cNvPr>
          <p:cNvGrpSpPr/>
          <p:nvPr/>
        </p:nvGrpSpPr>
        <p:grpSpPr>
          <a:xfrm>
            <a:off x="1028114" y="1250120"/>
            <a:ext cx="4758652" cy="360000"/>
            <a:chOff x="1045248" y="1274612"/>
            <a:chExt cx="4758652" cy="360000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23E699A-C007-C783-566D-AC67C283CD85}"/>
                </a:ext>
              </a:extLst>
            </p:cNvPr>
            <p:cNvSpPr txBox="1"/>
            <p:nvPr/>
          </p:nvSpPr>
          <p:spPr>
            <a:xfrm>
              <a:off x="1502448" y="1285335"/>
              <a:ext cx="43014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L’ERRORE</a:t>
              </a:r>
            </a:p>
          </p:txBody>
        </p:sp>
        <p:pic>
          <p:nvPicPr>
            <p:cNvPr id="11" name="Elemento grafico 10" descr="Badge 1 contorno">
              <a:extLst>
                <a:ext uri="{FF2B5EF4-FFF2-40B4-BE49-F238E27FC236}">
                  <a16:creationId xmlns:a16="http://schemas.microsoft.com/office/drawing/2014/main" id="{55496C9A-9F5B-6C42-FD1C-C036EF0DC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9D3FBAB-3B09-9BC7-AD27-C8F4B9A6F127}"/>
              </a:ext>
            </a:extLst>
          </p:cNvPr>
          <p:cNvGrpSpPr/>
          <p:nvPr/>
        </p:nvGrpSpPr>
        <p:grpSpPr>
          <a:xfrm>
            <a:off x="1014988" y="2498632"/>
            <a:ext cx="6135112" cy="360000"/>
            <a:chOff x="1045248" y="1274612"/>
            <a:chExt cx="6135112" cy="360000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F8EBBE8-3472-1977-B860-419F5B4C0A32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VELOCITÁ DI RIFERIMENTO</a:t>
              </a:r>
            </a:p>
          </p:txBody>
        </p:sp>
        <p:pic>
          <p:nvPicPr>
            <p:cNvPr id="18" name="Elemento grafico 17" descr="Badge contorno">
              <a:extLst>
                <a:ext uri="{FF2B5EF4-FFF2-40B4-BE49-F238E27FC236}">
                  <a16:creationId xmlns:a16="http://schemas.microsoft.com/office/drawing/2014/main" id="{A76008A1-A782-0EE9-F480-8AED9E97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DA80D4A-AB3A-5661-A9A4-DDC75B8B6FA2}"/>
              </a:ext>
            </a:extLst>
          </p:cNvPr>
          <p:cNvGrpSpPr/>
          <p:nvPr/>
        </p:nvGrpSpPr>
        <p:grpSpPr>
          <a:xfrm>
            <a:off x="1028114" y="3897962"/>
            <a:ext cx="6135112" cy="360000"/>
            <a:chOff x="1045248" y="1274612"/>
            <a:chExt cx="6135112" cy="360000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78FBA71-B65C-9A4A-84CC-4040AB303A3D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MATRICI DINAMICHE</a:t>
              </a:r>
            </a:p>
          </p:txBody>
        </p:sp>
        <p:pic>
          <p:nvPicPr>
            <p:cNvPr id="32" name="Elemento grafico 31" descr="Badge 3 contorno">
              <a:extLst>
                <a:ext uri="{FF2B5EF4-FFF2-40B4-BE49-F238E27FC236}">
                  <a16:creationId xmlns:a16="http://schemas.microsoft.com/office/drawing/2014/main" id="{9032EBFF-91FC-9B79-CBA6-F4C1981D0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1EA97A2-02C9-C9EC-04A9-4B0B608D15D8}"/>
              </a:ext>
            </a:extLst>
          </p:cNvPr>
          <p:cNvGrpSpPr/>
          <p:nvPr/>
        </p:nvGrpSpPr>
        <p:grpSpPr>
          <a:xfrm>
            <a:off x="1014988" y="4876477"/>
            <a:ext cx="6135112" cy="360000"/>
            <a:chOff x="1045248" y="1274612"/>
            <a:chExt cx="6135112" cy="360000"/>
          </a:xfrm>
        </p:grpSpPr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8FEDBB5C-AB02-C2A7-5E9D-980923787AB1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LA COPPIA</a:t>
              </a:r>
            </a:p>
          </p:txBody>
        </p:sp>
        <p:pic>
          <p:nvPicPr>
            <p:cNvPr id="49" name="Elemento grafico 48" descr="Badge 4 contorno">
              <a:extLst>
                <a:ext uri="{FF2B5EF4-FFF2-40B4-BE49-F238E27FC236}">
                  <a16:creationId xmlns:a16="http://schemas.microsoft.com/office/drawing/2014/main" id="{43AC434D-A2FA-BE77-46F2-2515200E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4B921D6F-8717-6A54-DA0D-319AEE9EA3B3}"/>
              </a:ext>
            </a:extLst>
          </p:cNvPr>
          <p:cNvGrpSpPr/>
          <p:nvPr/>
        </p:nvGrpSpPr>
        <p:grpSpPr>
          <a:xfrm>
            <a:off x="1028114" y="6133661"/>
            <a:ext cx="11062286" cy="360000"/>
            <a:chOff x="1045248" y="1274612"/>
            <a:chExt cx="11062286" cy="360000"/>
          </a:xfrm>
        </p:grpSpPr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25046DB4-ED26-81C6-774A-4583A52DA1EF}"/>
                </a:ext>
              </a:extLst>
            </p:cNvPr>
            <p:cNvSpPr txBox="1"/>
            <p:nvPr/>
          </p:nvSpPr>
          <p:spPr>
            <a:xfrm>
              <a:off x="1502448" y="1285335"/>
              <a:ext cx="10605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RICAVO L’ACCELERAZIONE/INTEGRO E RIPETO GLI STEP 1-4</a:t>
              </a:r>
            </a:p>
          </p:txBody>
        </p:sp>
        <p:pic>
          <p:nvPicPr>
            <p:cNvPr id="53" name="Elemento grafico 52" descr="Badge 5 contorno">
              <a:extLst>
                <a:ext uri="{FF2B5EF4-FFF2-40B4-BE49-F238E27FC236}">
                  <a16:creationId xmlns:a16="http://schemas.microsoft.com/office/drawing/2014/main" id="{D3F2B050-26F6-E400-1DA2-3DEE7E2A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5" name="Immagine 54" descr="\documentclass{article}&#10;\usepackage{amsmath, amsfonts, amssymb, xcolor}&#10;\pagestyle{empty}&#10;\begin{document}&#10;\begin{align*}&#10;e_\xi &amp;= \xi_d-\xi\\&#10;\dot{e}_\xi &amp;= \dot{\xi}_d-J(q)\dot{q} &#10;\end{align*}&#10;\end{document}" title="IguanaTex Bitmap Display">
            <a:extLst>
              <a:ext uri="{FF2B5EF4-FFF2-40B4-BE49-F238E27FC236}">
                <a16:creationId xmlns:a16="http://schemas.microsoft.com/office/drawing/2014/main" id="{55F479B1-6623-EE2E-28E0-B931331F1B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2" y="1671730"/>
            <a:ext cx="1691428" cy="679619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FC554AC8-644C-7D7F-B1FA-9B2B30BC31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2873" y="1450847"/>
            <a:ext cx="4909147" cy="994064"/>
          </a:xfrm>
          <a:prstGeom prst="rect">
            <a:avLst/>
          </a:prstGeom>
        </p:spPr>
      </p:pic>
      <p:pic>
        <p:nvPicPr>
          <p:cNvPr id="58" name="Immagine 57" descr="\documentclass{article}&#10;\usepackage{amsmath, amsfonts, amssymb, xcolor}&#10;\pagestyle{empty}&#10;\begin{document}&#10;&#10;\begin{equation*}&#10; \dot{q}_r = J^{-1}(\dot{\xi}_d + \Lambda e)&#10;\end{equation*}&#10;\end{document}" title="IguanaTex Bitmap Display">
            <a:extLst>
              <a:ext uri="{FF2B5EF4-FFF2-40B4-BE49-F238E27FC236}">
                <a16:creationId xmlns:a16="http://schemas.microsoft.com/office/drawing/2014/main" id="{2D7E3C56-2129-A28E-EB26-D2F05BC3FE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2" y="3041445"/>
            <a:ext cx="1909282" cy="288000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392EFD47-DC90-32C2-0CC0-BDC003B3F2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13822" y="2509355"/>
            <a:ext cx="4667250" cy="1123950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2A0CF86E-5A9F-09C0-F575-35BCA89699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08950" y="3876923"/>
            <a:ext cx="2524125" cy="914400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A559CEBB-C747-A877-29FC-D62E93AD9AEC}"/>
              </a:ext>
            </a:extLst>
          </p:cNvPr>
          <p:cNvSpPr txBox="1"/>
          <p:nvPr/>
        </p:nvSpPr>
        <p:spPr>
          <a:xfrm>
            <a:off x="1472188" y="4271150"/>
            <a:ext cx="4414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sng" dirty="0">
                <a:effectLst/>
                <a:latin typeface="-apple-system"/>
                <a:hlinkClick r:id="rId20"/>
              </a:rPr>
              <a:t>Dynamic Identification of the </a:t>
            </a:r>
            <a:r>
              <a:rPr lang="en-US" sz="1200" b="0" i="0" u="sng" dirty="0" err="1">
                <a:effectLst/>
                <a:latin typeface="-apple-system"/>
                <a:hlinkClick r:id="rId20"/>
              </a:rPr>
              <a:t>Franka</a:t>
            </a:r>
            <a:r>
              <a:rPr lang="en-US" sz="1200" b="0" i="0" u="sng" dirty="0">
                <a:effectLst/>
                <a:latin typeface="-apple-system"/>
                <a:hlinkClick r:id="rId20"/>
              </a:rPr>
              <a:t> </a:t>
            </a:r>
            <a:r>
              <a:rPr lang="en-US" sz="1200" b="0" i="0" u="sng" dirty="0" err="1">
                <a:effectLst/>
                <a:latin typeface="-apple-system"/>
                <a:hlinkClick r:id="rId20"/>
              </a:rPr>
              <a:t>Emika</a:t>
            </a:r>
            <a:r>
              <a:rPr lang="en-US" sz="1200" b="0" i="0" u="sng" dirty="0">
                <a:effectLst/>
                <a:latin typeface="-apple-system"/>
                <a:hlinkClick r:id="rId20"/>
              </a:rPr>
              <a:t> Panda Robot with Retrieval of Feasible Parameter Using Penalty-based Optimization</a:t>
            </a:r>
            <a:endParaRPr lang="it-IT" sz="1200" dirty="0"/>
          </a:p>
        </p:txBody>
      </p:sp>
      <p:pic>
        <p:nvPicPr>
          <p:cNvPr id="63" name="Immagine 62" descr="\documentclass{article}&#10;\usepackage{amsmath, amsfonts, amssymb, xcolor}&#10;\pagestyle{empty}&#10;\begin{document}&#10;\begin{align*}&#10;\tau = M\ddot{q}r +C\dot{q}r+G+K_ds+\bar{\tau}&#10;\end{align*}&#10;\end{document}" title="IguanaTex Bitmap Display">
            <a:extLst>
              <a:ext uri="{FF2B5EF4-FFF2-40B4-BE49-F238E27FC236}">
                <a16:creationId xmlns:a16="http://schemas.microsoft.com/office/drawing/2014/main" id="{63814E90-A01E-4082-ABE8-4F9667CC41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2" y="5548257"/>
            <a:ext cx="3445333" cy="227048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9DBFF19-EF34-1E06-E43E-424611FFFF8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47108" y="5503806"/>
            <a:ext cx="5400675" cy="238125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EB2B9D96-9860-3FAD-D4E0-1A02BC2340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26F627E7-E4C1-F840-7A1A-17C360C98E8D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B72BD63-DC6B-D56C-6E86-621EBCEA901D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0" name="Elemento grafico 9" descr="Presentazione con grafico a torta contorno">
              <a:extLst>
                <a:ext uri="{FF2B5EF4-FFF2-40B4-BE49-F238E27FC236}">
                  <a16:creationId xmlns:a16="http://schemas.microsoft.com/office/drawing/2014/main" id="{EED7C592-DAF2-4421-303F-0A928A00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2790581-CBEE-C523-9D99-AF66838B158D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200ADC5-F430-5852-8767-A24C894DF730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CFC266FA-D3C3-39D1-3F20-6421BA3E1672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AA6B894-8C2A-3909-AB4C-49189DCE28E8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0" name="Elemento grafico 19" descr="Emisfero sinistro del cervello contorno">
              <a:extLst>
                <a:ext uri="{FF2B5EF4-FFF2-40B4-BE49-F238E27FC236}">
                  <a16:creationId xmlns:a16="http://schemas.microsoft.com/office/drawing/2014/main" id="{70AFA814-B54E-6288-D9D2-D72D270B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9748AE6-878E-09AA-485C-5CA8B42DF7A2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39FD6413-E0CA-8815-713B-C2D5151BCEE2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24D832C5-76DE-F193-C2C6-EAE54257A46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D6A26C34-6426-B65A-B2EE-7DEC9EB04B14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50" name="Elemento grafico 49" descr="Processore contorno">
              <a:extLst>
                <a:ext uri="{FF2B5EF4-FFF2-40B4-BE49-F238E27FC236}">
                  <a16:creationId xmlns:a16="http://schemas.microsoft.com/office/drawing/2014/main" id="{37D71ECD-9B70-2897-1FD7-ABA17A51B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BAE2C2E1-8F0D-276C-19DF-AC4137B10FBB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F71AB9B0-1889-237A-94F8-630960C4785E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2860F5A0-4592-D602-1D53-9B6BAF158BC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469B5A32-E3A3-95AB-92D1-7688CE2C214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66" name="Elemento grafico 65" descr="Mano robotica contorno">
              <a:extLst>
                <a:ext uri="{FF2B5EF4-FFF2-40B4-BE49-F238E27FC236}">
                  <a16:creationId xmlns:a16="http://schemas.microsoft.com/office/drawing/2014/main" id="{8AB77E4C-324D-1A75-0B9D-9F0976CB3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E3BCE08B-8845-924C-8BE6-7F6CB95B57D7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59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nda">
            <a:hlinkClick r:id="" action="ppaction://media"/>
            <a:extLst>
              <a:ext uri="{FF2B5EF4-FFF2-40B4-BE49-F238E27FC236}">
                <a16:creationId xmlns:a16="http://schemas.microsoft.com/office/drawing/2014/main" id="{C5252991-65EE-15CF-57C5-B0AE069F6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7849" y="1954830"/>
            <a:ext cx="7011987" cy="490317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TRAIETTORIA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15" name="Immagine 14" descr="\documentclass{article}&#10;\usepackage{amsmath, amsfonts, amssymb, xcolor}&#10;\pagestyle{empty}&#10;\begin{document}&#10;&#10;\begin{align*}&#10;        x &amp;= x_0 * ones(size(y))\\&#10;        y &amp;= y_0 + radius * cos(t/t(end)*2*pi)\\&#10;        z &amp;= z_0 + radius * sin(t/t(end)*2*pi)\\&#10;        \theta &amp;= 0.1*sin(t/3*2*pi)\\&#10;        \phi &amp;= zeros(size(x))\\&#10;        \psi &amp;= zeros(size(x))\\&#10;\end{align*}&#10;\end{document}" title="IguanaTex Bitmap Display">
            <a:extLst>
              <a:ext uri="{FF2B5EF4-FFF2-40B4-BE49-F238E27FC236}">
                <a16:creationId xmlns:a16="http://schemas.microsoft.com/office/drawing/2014/main" id="{42F0E195-58FD-DB5D-60CF-17C1F2F27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31" y="1240577"/>
            <a:ext cx="2654569" cy="133532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FFD0E0F-936B-3149-1B37-B36BF61FE18C}"/>
              </a:ext>
            </a:extLst>
          </p:cNvPr>
          <p:cNvSpPr txBox="1"/>
          <p:nvPr/>
        </p:nvSpPr>
        <p:spPr>
          <a:xfrm>
            <a:off x="1572951" y="1717385"/>
            <a:ext cx="472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COORDINATE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742E233-DE4B-62DF-FAB1-59175BE21F4A}"/>
              </a:ext>
            </a:extLst>
          </p:cNvPr>
          <p:cNvCxnSpPr>
            <a:cxnSpLocks/>
          </p:cNvCxnSpPr>
          <p:nvPr/>
        </p:nvCxnSpPr>
        <p:spPr>
          <a:xfrm>
            <a:off x="3937000" y="1240576"/>
            <a:ext cx="0" cy="133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6D3ADF7-4521-0204-AD6E-745911464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51" y="6858000"/>
            <a:ext cx="9054555" cy="4541614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D171F7DA-1C0E-E373-3EAB-E0EF7A8680FA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0F491804-2EEF-7FB6-14FC-A85E4C086E6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EA12158-7496-9DEB-0062-43E06EF7F198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895E1F3B-DE51-A3E1-BD60-2AFEA992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D2AEFB5-0973-EE77-0534-2E2CAF2C3C14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65CE105-AACF-9C7C-925F-8CC411CD5277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BDB5B0F4-11B3-11F7-D1CE-9E331147B11B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9BC02C5-B857-D4A2-6E49-D57F8121183D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BF46C0D4-7D0D-39BD-33A9-88A5B4D99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A9B6C3B-56A2-E992-BDE0-6C65DEF3BE82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CF71F80-978D-2FC0-4BBB-8ED51502CF04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A94BAF66-D880-E711-67F2-40511E7F4657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0C7CFA3-8FDA-8982-31E1-900B35FC83F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E9A26161-3ABA-048A-A5A3-7F151D01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D65BB95-CE04-451E-C2A2-5C0B4C70CF5D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7AFF2F9-E727-91D0-3450-92964174464D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DEBB8DBA-FBAA-0A72-1F67-FBB534FAAE34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A04AF232-FCB0-7B43-AB72-BAB0FF16E59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D0778A33-9734-26F5-B84C-BCABF89CA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3D2E5626-5F4A-2C78-02D9-6D5A65EB6336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9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919A63F-87D5-E7DE-2CD9-B68D48D23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51" y="2316386"/>
            <a:ext cx="9054555" cy="4541614"/>
          </a:xfrm>
          <a:prstGeom prst="rect">
            <a:avLst/>
          </a:prstGeom>
        </p:spPr>
      </p:pic>
      <p:pic>
        <p:nvPicPr>
          <p:cNvPr id="12" name="panda">
            <a:hlinkClick r:id="" action="ppaction://media"/>
            <a:extLst>
              <a:ext uri="{FF2B5EF4-FFF2-40B4-BE49-F238E27FC236}">
                <a16:creationId xmlns:a16="http://schemas.microsoft.com/office/drawing/2014/main" id="{9A0C35FC-6920-F266-22A8-583A609D0C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7851" y="6970733"/>
            <a:ext cx="7011987" cy="490317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TRAIETTORIA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Immagine 6" descr="\documentclass{article}&#10;\usepackage{amsmath, amsfonts, amssymb, xcolor}&#10;\pagestyle{empty}&#10;\begin{document}&#10;&#10;\begin{align*}&#10;        x &amp;= x_0 * ones(size(y))\\&#10;        y &amp;= y_0 + radius * cos(t/t(end)*2*pi)\\&#10;        z &amp;= z_0 + radius * sin(t/t(end)*2*pi)\\&#10;        \theta &amp;= 0.1*sin(t/3*2*pi)\\&#10;        \phi &amp;= zeros(size(x))\\&#10;        \psi &amp;= zeros(size(x))\\&#10;\end{align*}&#10;\end{document}" title="IguanaTex Bitmap Display">
            <a:extLst>
              <a:ext uri="{FF2B5EF4-FFF2-40B4-BE49-F238E27FC236}">
                <a16:creationId xmlns:a16="http://schemas.microsoft.com/office/drawing/2014/main" id="{B84DA07E-C264-0D68-BEF6-EEFA1E9636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31" y="1240577"/>
            <a:ext cx="2654569" cy="13353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D943CBF-8EEE-5E5D-5E3F-E683D2D3E62E}"/>
              </a:ext>
            </a:extLst>
          </p:cNvPr>
          <p:cNvSpPr txBox="1"/>
          <p:nvPr/>
        </p:nvSpPr>
        <p:spPr>
          <a:xfrm>
            <a:off x="1572951" y="1717385"/>
            <a:ext cx="472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COORDINATE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3470969-FF58-ABC9-17E6-93F565016CE0}"/>
              </a:ext>
            </a:extLst>
          </p:cNvPr>
          <p:cNvCxnSpPr>
            <a:cxnSpLocks/>
          </p:cNvCxnSpPr>
          <p:nvPr/>
        </p:nvCxnSpPr>
        <p:spPr>
          <a:xfrm>
            <a:off x="3937000" y="1240576"/>
            <a:ext cx="0" cy="133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176609F2-EB15-5FB3-5891-5D48D1974D5E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DA510ED5-65B7-7C72-9996-AF63D641DF4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D124EC6-7B6C-E4FB-AC26-AFA84B5A615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1" name="Elemento grafico 10" descr="Presentazione con grafico a torta contorno">
              <a:extLst>
                <a:ext uri="{FF2B5EF4-FFF2-40B4-BE49-F238E27FC236}">
                  <a16:creationId xmlns:a16="http://schemas.microsoft.com/office/drawing/2014/main" id="{AF6D63AC-2D16-240A-1A0E-D0F5C50F4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87FCFFD-6CF6-5E60-F131-C8DB940CEC2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E8489B2-A55E-733D-87E8-2C0252453878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C9B6802D-7BEB-1378-028D-1201DAA5DB5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5438CDC-5759-0F8F-5248-0BF3CF5526C5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Emisfero sinistro del cervello contorno">
              <a:extLst>
                <a:ext uri="{FF2B5EF4-FFF2-40B4-BE49-F238E27FC236}">
                  <a16:creationId xmlns:a16="http://schemas.microsoft.com/office/drawing/2014/main" id="{1CE6CFC5-5C5F-A32C-CE10-CF396175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9E2F386-C5A5-F7A5-3B03-C9853BBCD621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0D8401F3-9FBA-0DF2-4C7A-E9D5A2F7E2F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26031F4F-67CA-83FB-EF76-0EF3DE767DCE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A7A35C19-D6BD-918F-0E5F-98E8C4833C2F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22D44FBD-BD07-58A1-DFD2-69268548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7F3EA398-A94C-FAEB-5EF8-41AE4A5B16DC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03C4A0A6-6CB0-32E6-137E-70138898B2F8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35943DC-A2D9-B4AE-F81A-2EC87F09B4A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1B5E9F01-A150-B442-4C21-E99654D5E4B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36E3FF6B-21A7-935B-72C3-1BA9A290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E396BC33-07BA-E13A-E57F-5B9376F27137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44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158593-64D4-1C81-8188-4948D98C53AF}"/>
              </a:ext>
            </a:extLst>
          </p:cNvPr>
          <p:cNvSpPr txBox="1"/>
          <p:nvPr/>
        </p:nvSpPr>
        <p:spPr>
          <a:xfrm>
            <a:off x="4556816" y="1401038"/>
            <a:ext cx="351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MATRICI GUADAGNI</a:t>
            </a:r>
          </a:p>
        </p:txBody>
      </p:sp>
      <p:pic>
        <p:nvPicPr>
          <p:cNvPr id="9" name="Immagine 8" descr="\documentclass{article}&#10;\usepackage{amsmath, amsfonts, amssymb, xcolor}&#10;\pagestyle{empty}&#10;\begin{document}&#10;$&#10;K_p = \begin{bmatrix}&#10;0 &amp; 0 &amp; 0 &amp; 0 &amp; 0 &amp; 0 &amp; 0 \\&#10;0 &amp; 1 &amp; 0 &amp; 0 &amp; 0 &amp; 0 &amp; 0 \\&#10;0 &amp; 0 &amp; 3 &amp; 0 &amp; 0 &amp; 0 &amp; 0 \\&#10;0 &amp; 0 &amp; 0 &amp; 3 &amp; 0 &amp; 0 &amp; 0 \\&#10;0 &amp; 0 &amp; 0 &amp; 0 &amp; 5 &amp; 0 &amp; 0 \\&#10;0 &amp; 0 &amp; 0 &amp; 0 &amp; 0 &amp; 3 &amp; 0 \\&#10;0 &amp; 0 &amp; 0 &amp; 0 &amp; 0 &amp; 0 &amp; 30 \\&#10;\end{bmatrix}$&#10;\end{document}" title="IguanaTex Bitmap Display">
            <a:extLst>
              <a:ext uri="{FF2B5EF4-FFF2-40B4-BE49-F238E27FC236}">
                <a16:creationId xmlns:a16="http://schemas.microsoft.com/office/drawing/2014/main" id="{16EB6937-DFF9-A05B-0ED6-64D309F350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11" y="1993221"/>
            <a:ext cx="3445333" cy="2125714"/>
          </a:xfrm>
          <a:prstGeom prst="rect">
            <a:avLst/>
          </a:prstGeom>
        </p:spPr>
      </p:pic>
      <p:pic>
        <p:nvPicPr>
          <p:cNvPr id="14" name="Immagine 13" descr="\documentclass{article}&#10;\usepackage{amsmath, amsfonts, amssymb, xcolor}&#10;\pagestyle{empty}&#10;\begin{document}&#10;&#10;\begin{align*}&#10;K_v &amp;= \frac{1}{2}\cdot \begin{bmatrix}&#10;48 &amp; 0 &amp; 0 &amp; 0 &amp; 0 &amp; 0 &amp; 0 \\&#10;0 &amp; 18 &amp; 0 &amp; 0 &amp; 0 &amp; 0 &amp; 0 \\&#10;0 &amp; 0 &amp; 27 &amp; 0 &amp; 0 &amp; 0 &amp; 0 \\&#10;0 &amp; 0 &amp; 0 &amp; 20 &amp; 0 &amp; 0 &amp; 0 \\&#10;0 &amp; 0 &amp; 0 &amp; 0 &amp; 20 &amp; 0 &amp; 0 \\&#10;0 &amp; 0 &amp; 0 &amp; 0 &amp; 0 &amp; 20 &amp; 0 \\&#10;0 &amp; 0 &amp; 0 &amp; 0 &amp; 0 &amp; 0 &amp; 20 \\&#10;\end{bmatrix}&#10;\end{align*}&#10;\end{document}" title="IguanaTex Bitmap Display">
            <a:extLst>
              <a:ext uri="{FF2B5EF4-FFF2-40B4-BE49-F238E27FC236}">
                <a16:creationId xmlns:a16="http://schemas.microsoft.com/office/drawing/2014/main" id="{1149F578-D686-4A03-0FA5-7AAEFBD5AF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48" y="1993221"/>
            <a:ext cx="4577524" cy="2125714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B7F41CF-F936-D4E9-8957-76A6DD1D2346}"/>
              </a:ext>
            </a:extLst>
          </p:cNvPr>
          <p:cNvCxnSpPr>
            <a:cxnSpLocks/>
          </p:cNvCxnSpPr>
          <p:nvPr/>
        </p:nvCxnSpPr>
        <p:spPr>
          <a:xfrm>
            <a:off x="4445000" y="1739592"/>
            <a:ext cx="373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408855B-A0F7-143B-3211-E4AB1A313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894" y="4442133"/>
            <a:ext cx="3429000" cy="67627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41575C4F-E91D-206B-7423-606E85CA4ABD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666D36A2-B668-14E0-7AA8-E3543C7CEB92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2CB1AD0D-7A2D-581A-2D5A-63ADA4F81375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2A6FD350-16C7-6ED0-0022-B27230E84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B4385F4-785D-1886-2054-359991A53D4C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477CE04-1AD3-D430-58EE-0B1F59A989BA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950C78D5-160E-C35D-599E-4201540838C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82CC5BF-35AD-9180-F9C6-D4739371382E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154DE4E7-B6D5-2947-2966-DE231C44D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B059ACA3-D256-B87C-7729-0E5D799D563D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283B5718-B076-915E-1EA6-7C7806EE06D4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47938CEF-DAA8-A530-68C6-53F1591BCBEC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C664F50-93A8-C6CC-2C1A-4BC49B73E80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6072D6BD-B436-801B-B15F-6CE78C03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053E6D7B-6670-0BA7-8B90-C0243B6716D3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CFE0AAD8-25AD-984B-F4B6-8326F2FE34F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5118D8C2-C819-B39D-B19E-AA48AE34548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2E0E1DC-0EC1-47D2-5BDD-82CA7A26AAAB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D2094E8D-F751-9F38-EAED-EB19ED343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8FA85679-3973-0A88-0E10-5D4D8CC1778F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08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7585AF6-9BB5-A5D6-08B9-5CC9798002F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07C7AE1-722E-5CFC-6334-87E1A1ECD9B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F27B036-5F12-C442-BFA1-E47474150FE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FF539D68-AD88-BD56-8F9D-969615D0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47EE101-234F-B5B8-1C06-F517D5E51DD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292B9AD-8207-12FB-3C68-394E3BB736B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56EBEEDB-F8F8-40F9-4DF3-38E2DE0AD0D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2C3EE5D-2DF2-9195-7178-5604E47BD75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1F042FC3-05FC-95C6-C8A8-080B9117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A8FB32-27B2-0FC9-2316-3B43F9B8BBF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DDBF32F-F04C-6A8B-420B-DBEB58428DC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ABDFB2AC-5E56-7914-2C76-EED28A9E1E5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D7504C7-B704-9AF5-658D-1BE84F35B3B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A6E74268-973F-ACC2-352C-E0EF2A50D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B7372E-5A55-5A1D-A65C-31752B5387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171287E-BD40-63B4-9DB4-C01266E60E00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14AD7041-603B-371D-E218-8FC100FFE4C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650A4674-BE44-0756-C4AA-A9810C4250A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43380240-5D35-9615-0BB3-A2E999C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0C9ED7D-1984-F41D-9DF3-5F546D4F7C7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18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79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7585AF6-9BB5-A5D6-08B9-5CC9798002F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07C7AE1-722E-5CFC-6334-87E1A1ECD9B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F27B036-5F12-C442-BFA1-E47474150FE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FF539D68-AD88-BD56-8F9D-969615D0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47EE101-234F-B5B8-1C06-F517D5E51DD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292B9AD-8207-12FB-3C68-394E3BB736B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56EBEEDB-F8F8-40F9-4DF3-38E2DE0AD0D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2C3EE5D-2DF2-9195-7178-5604E47BD75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1F042FC3-05FC-95C6-C8A8-080B9117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A8FB32-27B2-0FC9-2316-3B43F9B8BBF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DDBF32F-F04C-6A8B-420B-DBEB58428DC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ABDFB2AC-5E56-7914-2C76-EED28A9E1E5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D7504C7-B704-9AF5-658D-1BE84F35B3B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A6E74268-973F-ACC2-352C-E0EF2A50D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B7372E-5A55-5A1D-A65C-31752B5387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171287E-BD40-63B4-9DB4-C01266E60E00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14AD7041-603B-371D-E218-8FC100FFE4C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650A4674-BE44-0756-C4AA-A9810C4250A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43380240-5D35-9615-0BB3-A2E999C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0C9ED7D-1984-F41D-9DF3-5F546D4F7C7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8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o 46">
            <a:extLst>
              <a:ext uri="{FF2B5EF4-FFF2-40B4-BE49-F238E27FC236}">
                <a16:creationId xmlns:a16="http://schemas.microsoft.com/office/drawing/2014/main" id="{DE4970C6-A2AE-8679-B01F-C1684FB2BD58}"/>
              </a:ext>
            </a:extLst>
          </p:cNvPr>
          <p:cNvGrpSpPr/>
          <p:nvPr/>
        </p:nvGrpSpPr>
        <p:grpSpPr>
          <a:xfrm>
            <a:off x="9087034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D670EFC0-171D-84FC-B7A1-8660ADC78172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BB660722-FAA5-0115-23A9-59C11BA37F39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39" name="Elemento grafico 38" descr="Presentazione con grafico a torta contorno">
              <a:extLst>
                <a:ext uri="{FF2B5EF4-FFF2-40B4-BE49-F238E27FC236}">
                  <a16:creationId xmlns:a16="http://schemas.microsoft.com/office/drawing/2014/main" id="{0C34F5B1-421F-E02C-A82C-4423B2EF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FD75032D-028D-6D30-1621-7B13F2E0FCEA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19A0693-11EB-D9C6-BB5F-9BEA18D0F592}"/>
              </a:ext>
            </a:extLst>
          </p:cNvPr>
          <p:cNvGrpSpPr/>
          <p:nvPr/>
        </p:nvGrpSpPr>
        <p:grpSpPr>
          <a:xfrm>
            <a:off x="6084358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95A6A380-151D-48D0-0296-7BE983318F0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F08CF14C-01FF-5770-4342-2E91C4EFDCF4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5" name="Elemento grafico 34" descr="Emisfero sinistro del cervello contorno">
              <a:extLst>
                <a:ext uri="{FF2B5EF4-FFF2-40B4-BE49-F238E27FC236}">
                  <a16:creationId xmlns:a16="http://schemas.microsoft.com/office/drawing/2014/main" id="{5F18640C-2CDD-01CD-AFD5-DE8CAF17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B750754A-C100-9105-A293-AE7DF04285D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21C3C06F-3324-387D-606F-62ACC708DCE2}"/>
              </a:ext>
            </a:extLst>
          </p:cNvPr>
          <p:cNvGrpSpPr/>
          <p:nvPr/>
        </p:nvGrpSpPr>
        <p:grpSpPr>
          <a:xfrm>
            <a:off x="3042266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95F2B0AE-BC8E-330A-E782-717A1FE35C1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D09EA749-D3E4-87C6-FABA-2DD899BDB651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7" name="Elemento grafico 36" descr="Processore contorno">
              <a:extLst>
                <a:ext uri="{FF2B5EF4-FFF2-40B4-BE49-F238E27FC236}">
                  <a16:creationId xmlns:a16="http://schemas.microsoft.com/office/drawing/2014/main" id="{C2B80E3C-5504-7F20-E3E2-0D72F7A7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CFB231DE-05BB-86F6-DF65-5C0C60C62FF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05A7172-26F1-921D-20A1-6E58D2E164A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CD58117-3A3C-A2A1-EC7D-3C6387405B9A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25F33FE7-6DEA-5CFF-D73E-AF62DF425AAA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3" name="Elemento grafico 32" descr="Mano robotica contorno">
              <a:extLst>
                <a:ext uri="{FF2B5EF4-FFF2-40B4-BE49-F238E27FC236}">
                  <a16:creationId xmlns:a16="http://schemas.microsoft.com/office/drawing/2014/main" id="{568050D4-4FD3-BBE3-1F02-82EEEAF43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B3BFABD-89B9-9870-2951-CD106D35C8F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2FDBB596-ED20-DE15-CB15-E1753918A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2143" y="-2142039"/>
            <a:ext cx="5689485" cy="195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1" y="69029"/>
            <a:ext cx="1145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 - INCERTEZZE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7585AF6-9BB5-A5D6-08B9-5CC9798002F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07C7AE1-722E-5CFC-6334-87E1A1ECD9B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F27B036-5F12-C442-BFA1-E47474150FE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FF539D68-AD88-BD56-8F9D-969615D0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47EE101-234F-B5B8-1C06-F517D5E51DD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292B9AD-8207-12FB-3C68-394E3BB736B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56EBEEDB-F8F8-40F9-4DF3-38E2DE0AD0D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2C3EE5D-2DF2-9195-7178-5604E47BD75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1F042FC3-05FC-95C6-C8A8-080B9117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A8FB32-27B2-0FC9-2316-3B43F9B8BBF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DDBF32F-F04C-6A8B-420B-DBEB58428DC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ABDFB2AC-5E56-7914-2C76-EED28A9E1E5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D7504C7-B704-9AF5-658D-1BE84F35B3B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A6E74268-973F-ACC2-352C-E0EF2A50D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B7372E-5A55-5A1D-A65C-31752B5387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171287E-BD40-63B4-9DB4-C01266E60E00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14AD7041-603B-371D-E218-8FC100FFE4C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650A4674-BE44-0756-C4AA-A9810C4250A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43380240-5D35-9615-0BB3-A2E999C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0C9ED7D-1984-F41D-9DF3-5F546D4F7C7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813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79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7585AF6-9BB5-A5D6-08B9-5CC9798002F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07C7AE1-722E-5CFC-6334-87E1A1ECD9B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F27B036-5F12-C442-BFA1-E47474150FE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FF539D68-AD88-BD56-8F9D-969615D0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47EE101-234F-B5B8-1C06-F517D5E51DD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292B9AD-8207-12FB-3C68-394E3BB736B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56EBEEDB-F8F8-40F9-4DF3-38E2DE0AD0D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2C3EE5D-2DF2-9195-7178-5604E47BD75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1F042FC3-05FC-95C6-C8A8-080B9117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A8FB32-27B2-0FC9-2316-3B43F9B8BBF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DDBF32F-F04C-6A8B-420B-DBEB58428DC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ABDFB2AC-5E56-7914-2C76-EED28A9E1E5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D7504C7-B704-9AF5-658D-1BE84F35B3B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A6E74268-973F-ACC2-352C-E0EF2A50D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B7372E-5A55-5A1D-A65C-31752B5387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171287E-BD40-63B4-9DB4-C01266E60E00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14AD7041-603B-371D-E218-8FC100FFE4C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650A4674-BE44-0756-C4AA-A9810C4250A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43380240-5D35-9615-0BB3-A2E999C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0C9ED7D-1984-F41D-9DF3-5F546D4F7C7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09BB43-5CD0-262E-BB60-8428660B944D}"/>
              </a:ext>
            </a:extLst>
          </p:cNvPr>
          <p:cNvSpPr txBox="1"/>
          <p:nvPr/>
        </p:nvSpPr>
        <p:spPr>
          <a:xfrm>
            <a:off x="1012301" y="69029"/>
            <a:ext cx="1145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 - INCERTEZZE</a:t>
            </a:r>
          </a:p>
        </p:txBody>
      </p:sp>
    </p:spTree>
    <p:extLst>
      <p:ext uri="{BB962C8B-B14F-4D97-AF65-F5344CB8AC3E}">
        <p14:creationId xmlns:p14="http://schemas.microsoft.com/office/powerpoint/2010/main" val="3199331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158593-64D4-1C81-8188-4948D98C53AF}"/>
              </a:ext>
            </a:extLst>
          </p:cNvPr>
          <p:cNvSpPr txBox="1"/>
          <p:nvPr/>
        </p:nvSpPr>
        <p:spPr>
          <a:xfrm>
            <a:off x="4556816" y="1401038"/>
            <a:ext cx="351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MATRICI GUADAGNI</a:t>
            </a:r>
          </a:p>
        </p:txBody>
      </p:sp>
      <p:pic>
        <p:nvPicPr>
          <p:cNvPr id="9" name="Immagine 8" descr="\documentclass{article}&#10;\usepackage{amsmath, amsfonts, amssymb, xcolor}&#10;\pagestyle{empty}&#10;\begin{document}&#10;$&#10;K_p = \begin{bmatrix}&#10;0 &amp; 0 &amp; 0 &amp; 0 &amp; 0 &amp; 0 &amp; 0 \\&#10;0 &amp; 1 &amp; 0 &amp; 0 &amp; 0 &amp; 0 &amp; 0 \\&#10;0 &amp; 0 &amp; 3 &amp; 0 &amp; 0 &amp; 0 &amp; 0 \\&#10;0 &amp; 0 &amp; 0 &amp; 3 &amp; 0 &amp; 0 &amp; 0 \\&#10;0 &amp; 0 &amp; 0 &amp; 0 &amp; 5 &amp; 0 &amp; 0 \\&#10;0 &amp; 0 &amp; 0 &amp; 0 &amp; 0 &amp; 3 &amp; 0 \\&#10;0 &amp; 0 &amp; 0 &amp; 0 &amp; 0 &amp; 0 &amp; 30 \\&#10;\end{bmatrix}$&#10;\end{document}" title="IguanaTex Bitmap Display">
            <a:extLst>
              <a:ext uri="{FF2B5EF4-FFF2-40B4-BE49-F238E27FC236}">
                <a16:creationId xmlns:a16="http://schemas.microsoft.com/office/drawing/2014/main" id="{16EB6937-DFF9-A05B-0ED6-64D309F350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11" y="1993221"/>
            <a:ext cx="3445333" cy="2125714"/>
          </a:xfrm>
          <a:prstGeom prst="rect">
            <a:avLst/>
          </a:prstGeom>
        </p:spPr>
      </p:pic>
      <p:pic>
        <p:nvPicPr>
          <p:cNvPr id="14" name="Immagine 13" descr="\documentclass{article}&#10;\usepackage{amsmath, amsfonts, amssymb, xcolor}&#10;\pagestyle{empty}&#10;\begin{document}&#10;&#10;\begin{align*}&#10;K_v &amp;= \frac{1}{2}\cdot \begin{bmatrix}&#10;48 &amp; 0 &amp; 0 &amp; 0 &amp; 0 &amp; 0 &amp; 0 \\&#10;0 &amp; 18 &amp; 0 &amp; 0 &amp; 0 &amp; 0 &amp; 0 \\&#10;0 &amp; 0 &amp; 27 &amp; 0 &amp; 0 &amp; 0 &amp; 0 \\&#10;0 &amp; 0 &amp; 0 &amp; 20 &amp; 0 &amp; 0 &amp; 0 \\&#10;0 &amp; 0 &amp; 0 &amp; 0 &amp; 20 &amp; 0 &amp; 0 \\&#10;0 &amp; 0 &amp; 0 &amp; 0 &amp; 0 &amp; 20 &amp; 0 \\&#10;0 &amp; 0 &amp; 0 &amp; 0 &amp; 0 &amp; 0 &amp; 20 \\&#10;\end{bmatrix}&#10;\end{align*}&#10;\end{document}" title="IguanaTex Bitmap Display">
            <a:extLst>
              <a:ext uri="{FF2B5EF4-FFF2-40B4-BE49-F238E27FC236}">
                <a16:creationId xmlns:a16="http://schemas.microsoft.com/office/drawing/2014/main" id="{1149F578-D686-4A03-0FA5-7AAEFBD5AF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48" y="1993221"/>
            <a:ext cx="4577524" cy="2125714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B7F41CF-F936-D4E9-8957-76A6DD1D2346}"/>
              </a:ext>
            </a:extLst>
          </p:cNvPr>
          <p:cNvCxnSpPr>
            <a:cxnSpLocks/>
          </p:cNvCxnSpPr>
          <p:nvPr/>
        </p:nvCxnSpPr>
        <p:spPr>
          <a:xfrm>
            <a:off x="4445000" y="1739592"/>
            <a:ext cx="373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408855B-A0F7-143B-3211-E4AB1A313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894" y="4442133"/>
            <a:ext cx="3429000" cy="6762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173E4E-9A49-B8BA-BAD1-94A74C67DFC5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96C730B-156A-1824-FDC5-8531CAD835B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36D5356B-C520-F14D-ED2B-F706EC0621E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9144B32-7876-0511-5706-FF58B546876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1966AB96-0F61-E86C-E50E-B2A53D7A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1BFE3D58-CBD3-89EC-5985-C6833D8D6972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3D719DB-5D12-D3D9-E55C-861B52E33287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A57700C3-0B59-BCB4-FE02-3CFA4A1A660E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D6E80758-BA0F-0B21-FBEC-648A2BC18E5B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5" name="Elemento grafico 14" descr="Emisfero sinistro del cervello contorno">
              <a:extLst>
                <a:ext uri="{FF2B5EF4-FFF2-40B4-BE49-F238E27FC236}">
                  <a16:creationId xmlns:a16="http://schemas.microsoft.com/office/drawing/2014/main" id="{E5700827-BCC3-524C-577A-6ABF28596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5FE9BA2-094D-6ED1-F76D-7CA581D5B86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4545C419-C627-5B4E-041A-9B79DFCDECFF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66DFD836-67D7-E31E-69F0-D08D3F5E44F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786B69F6-0BB5-5F26-27EB-567EC72DF040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FE59F255-B80D-35A4-C263-17609CDB1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96AA8424-617E-8468-EC4D-2F643EF8D7EC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F320CCAE-17D0-A9DB-A979-28CDBC8F0FD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DFCBDEFD-5AD3-1520-B126-31E89696CADA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95F90BE0-6E81-1A01-D037-3F604B60CCCC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45471CEA-0FFA-1BB8-D950-2406870C6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B9822E5A-4CB5-A1EB-1870-638D756FAF45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06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A27AB29-0506-9010-8E8F-78DFEE26DE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143D5183-3CC0-FB9E-86ED-71C3E87FD32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B89F17E-EE96-1C90-437B-987F6A6158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3276A67-A103-5274-B1FE-22A2A8DA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89D800A-0D10-F46F-8472-6E1300152D3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88F394E-7DF1-360E-A323-28A2980A1A1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2C404320-176A-30A7-E36B-700846853DDA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8634FFE-DDC7-C7DC-9D6C-250700C0E796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B5F160D5-FD1B-EDC7-6CA9-C98D148D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6B3FDDF-3FD1-8CB5-C8F2-7A982C65ACB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2187FC6-0FCB-BB71-724D-3154379F388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1EFA76-7287-C8F2-B246-790A9EE5840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7CF7109-C8D2-42B5-0258-CAE3A8487A5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D32D9AB8-61CB-D055-5EB3-C5B0E4B3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B405CB8-671E-EC91-6B5C-F07389EC3EE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1652E09-5B89-0C45-9B9F-99F708AAAC5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824F6A2D-7B17-8CEE-0E5F-A8473677F4C7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DBA19B4-F487-38A3-2540-BDA7D96ED13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38663F88-FC22-F026-9C12-9758419E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ED41055-4DA5-D188-8594-2CE15F165430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468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8591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A27AB29-0506-9010-8E8F-78DFEE26DE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143D5183-3CC0-FB9E-86ED-71C3E87FD32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B89F17E-EE96-1C90-437B-987F6A6158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3276A67-A103-5274-B1FE-22A2A8DA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89D800A-0D10-F46F-8472-6E1300152D3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88F394E-7DF1-360E-A323-28A2980A1A1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2C404320-176A-30A7-E36B-700846853DDA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8634FFE-DDC7-C7DC-9D6C-250700C0E796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B5F160D5-FD1B-EDC7-6CA9-C98D148D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6B3FDDF-3FD1-8CB5-C8F2-7A982C65ACB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2187FC6-0FCB-BB71-724D-3154379F388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1EFA76-7287-C8F2-B246-790A9EE5840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7CF7109-C8D2-42B5-0258-CAE3A8487A5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D32D9AB8-61CB-D055-5EB3-C5B0E4B3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B405CB8-671E-EC91-6B5C-F07389EC3EE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1652E09-5B89-0C45-9B9F-99F708AAAC5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824F6A2D-7B17-8CEE-0E5F-A8473677F4C7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DBA19B4-F487-38A3-2540-BDA7D96ED13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38663F88-FC22-F026-9C12-9758419E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ED41055-4DA5-D188-8594-2CE15F165430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907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10112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 - INCERTEZZE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A27AB29-0506-9010-8E8F-78DFEE26DE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143D5183-3CC0-FB9E-86ED-71C3E87FD32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B89F17E-EE96-1C90-437B-987F6A6158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3276A67-A103-5274-B1FE-22A2A8DA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89D800A-0D10-F46F-8472-6E1300152D3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88F394E-7DF1-360E-A323-28A2980A1A1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2C404320-176A-30A7-E36B-700846853DDA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8634FFE-DDC7-C7DC-9D6C-250700C0E796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B5F160D5-FD1B-EDC7-6CA9-C98D148D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6B3FDDF-3FD1-8CB5-C8F2-7A982C65ACB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2187FC6-0FCB-BB71-724D-3154379F388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1EFA76-7287-C8F2-B246-790A9EE5840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7CF7109-C8D2-42B5-0258-CAE3A8487A5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D32D9AB8-61CB-D055-5EB3-C5B0E4B3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B405CB8-671E-EC91-6B5C-F07389EC3EE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1652E09-5B89-0C45-9B9F-99F708AAAC5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824F6A2D-7B17-8CEE-0E5F-A8473677F4C7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DBA19B4-F487-38A3-2540-BDA7D96ED13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38663F88-FC22-F026-9C12-9758419E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ED41055-4DA5-D188-8594-2CE15F165430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106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8591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A27AB29-0506-9010-8E8F-78DFEE26DE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143D5183-3CC0-FB9E-86ED-71C3E87FD32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B89F17E-EE96-1C90-437B-987F6A6158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3276A67-A103-5274-B1FE-22A2A8DA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89D800A-0D10-F46F-8472-6E1300152D3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88F394E-7DF1-360E-A323-28A2980A1A1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2C404320-176A-30A7-E36B-700846853DDA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8634FFE-DDC7-C7DC-9D6C-250700C0E796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B5F160D5-FD1B-EDC7-6CA9-C98D148D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6B3FDDF-3FD1-8CB5-C8F2-7A982C65ACB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2187FC6-0FCB-BB71-724D-3154379F388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1EFA76-7287-C8F2-B246-790A9EE5840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7CF7109-C8D2-42B5-0258-CAE3A8487A5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D32D9AB8-61CB-D055-5EB3-C5B0E4B3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B405CB8-671E-EC91-6B5C-F07389EC3EE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1652E09-5B89-0C45-9B9F-99F708AAAC5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824F6A2D-7B17-8CEE-0E5F-A8473677F4C7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DBA19B4-F487-38A3-2540-BDA7D96ED13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38663F88-FC22-F026-9C12-9758419E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ED41055-4DA5-D188-8594-2CE15F165430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5793954-B15B-95CB-64BC-0CA9FEA6F6A0}"/>
              </a:ext>
            </a:extLst>
          </p:cNvPr>
          <p:cNvSpPr txBox="1"/>
          <p:nvPr/>
        </p:nvSpPr>
        <p:spPr>
          <a:xfrm>
            <a:off x="1012302" y="69029"/>
            <a:ext cx="10112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 - INCERTEZZE</a:t>
            </a:r>
          </a:p>
        </p:txBody>
      </p:sp>
    </p:spTree>
    <p:extLst>
      <p:ext uri="{BB962C8B-B14F-4D97-AF65-F5344CB8AC3E}">
        <p14:creationId xmlns:p14="http://schemas.microsoft.com/office/powerpoint/2010/main" val="2287537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da">
            <a:hlinkClick r:id="" action="ppaction://media"/>
            <a:extLst>
              <a:ext uri="{FF2B5EF4-FFF2-40B4-BE49-F238E27FC236}">
                <a16:creationId xmlns:a16="http://schemas.microsoft.com/office/drawing/2014/main" id="{A7E3AD31-8ABE-8872-E5EE-CDC0A2107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1278" y="1823944"/>
            <a:ext cx="7012030" cy="4903200"/>
          </a:xfrm>
          <a:prstGeom prst="rect">
            <a:avLst/>
          </a:prstGeom>
        </p:spPr>
      </p:pic>
      <p:pic>
        <p:nvPicPr>
          <p:cNvPr id="10" name="Immagine 9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053C7D13-4B72-E0DA-B186-FC107718F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7" y="6858000"/>
            <a:ext cx="9057717" cy="4543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TRAIETTORIA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FFD0E0F-936B-3149-1B37-B36BF61FE18C}"/>
              </a:ext>
            </a:extLst>
          </p:cNvPr>
          <p:cNvSpPr txBox="1"/>
          <p:nvPr/>
        </p:nvSpPr>
        <p:spPr>
          <a:xfrm>
            <a:off x="1572951" y="1717385"/>
            <a:ext cx="472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COORDINATE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742E233-DE4B-62DF-FAB1-59175BE21F4A}"/>
              </a:ext>
            </a:extLst>
          </p:cNvPr>
          <p:cNvCxnSpPr>
            <a:cxnSpLocks/>
          </p:cNvCxnSpPr>
          <p:nvPr/>
        </p:nvCxnSpPr>
        <p:spPr>
          <a:xfrm>
            <a:off x="3937000" y="1240576"/>
            <a:ext cx="0" cy="133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, amsfonts, amssymb, xcolor}&#10;\pagestyle{empty}&#10;\begin{document}&#10;&#10;\begin{align*}&#10;        x &amp;= x_0 + radius * cos(t/t(end)*num*2*pi);\\&#10;        y &amp;= y_0 + t/t(end)*num*shift; \\&#10;        z &amp;= z_0 + radius * sin(t/t(end)*num*2*pi);\\&#10;        \theta &amp;= zeros(size(x));\\&#10;        \phi &amp;= zeros(size(x));\\&#10;        \psi &amp;= zeros(size(x));\\&#10;\end{align*}&#10;\end{document}" title="IguanaTex Bitmap Display">
            <a:extLst>
              <a:ext uri="{FF2B5EF4-FFF2-40B4-BE49-F238E27FC236}">
                <a16:creationId xmlns:a16="http://schemas.microsoft.com/office/drawing/2014/main" id="{B55206E2-8F8B-11F6-1920-8ACF76DEA0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37" y="1218862"/>
            <a:ext cx="3184819" cy="13356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64692ECE-6BD6-10FD-905C-47C93B642140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4DB569E1-6019-CB94-9D77-1B85CCD1CC7D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40D2C0A3-CDAB-0624-4FAD-A54EB8D32B3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9" name="Elemento grafico 8" descr="Presentazione con grafico a torta contorno">
              <a:extLst>
                <a:ext uri="{FF2B5EF4-FFF2-40B4-BE49-F238E27FC236}">
                  <a16:creationId xmlns:a16="http://schemas.microsoft.com/office/drawing/2014/main" id="{F7586F52-028B-3177-95B9-E8602FA7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924DCB6-CE34-BFA3-A5F8-0463FA4E9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8EF62FB-D235-8C39-3BD6-199FA22F637B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CDFBD0DD-7419-D958-41C0-559692F530F6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B3B254-ECB6-EE61-4288-82F367AD43DF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5" name="Elemento grafico 14" descr="Emisfero sinistro del cervello contorno">
              <a:extLst>
                <a:ext uri="{FF2B5EF4-FFF2-40B4-BE49-F238E27FC236}">
                  <a16:creationId xmlns:a16="http://schemas.microsoft.com/office/drawing/2014/main" id="{2778C6EB-047A-1E49-BDF9-7E6AED15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5933314-F2C3-4A45-0032-3185B24C30BC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D3ECD68C-40CD-649C-0BA3-C9DE88BF2DE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05497C-F185-2DB7-8786-67BA38CE882E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7BC37B60-1F86-D2B3-A1BF-74470207AE00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9EA7975D-3F3E-8025-EEF0-42283E2A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7654BE37-5A0D-8637-B0E4-966604C9AB0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22A561C-DB84-9588-936A-9506AF8AA0D2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D05D85AE-C9FF-5E38-A58A-FC2A61822C10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121A585-B2C6-0F7F-1EF3-264D270C8AAA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D435ADB5-A583-8073-C31F-A32DDE5C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DC3DB49E-69A1-04C1-288F-6B672CE127B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0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da">
            <a:hlinkClick r:id="" action="ppaction://media"/>
            <a:extLst>
              <a:ext uri="{FF2B5EF4-FFF2-40B4-BE49-F238E27FC236}">
                <a16:creationId xmlns:a16="http://schemas.microsoft.com/office/drawing/2014/main" id="{A7E3AD31-8ABE-8872-E5EE-CDC0A2107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1278" y="6788971"/>
            <a:ext cx="7012030" cy="4903200"/>
          </a:xfrm>
          <a:prstGeom prst="rect">
            <a:avLst/>
          </a:prstGeom>
        </p:spPr>
      </p:pic>
      <p:pic>
        <p:nvPicPr>
          <p:cNvPr id="10" name="Immagine 9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053C7D13-4B72-E0DA-B186-FC107718F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7" y="2316386"/>
            <a:ext cx="9057717" cy="4543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TRAIETTORIA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FFD0E0F-936B-3149-1B37-B36BF61FE18C}"/>
              </a:ext>
            </a:extLst>
          </p:cNvPr>
          <p:cNvSpPr txBox="1"/>
          <p:nvPr/>
        </p:nvSpPr>
        <p:spPr>
          <a:xfrm>
            <a:off x="1572951" y="1717385"/>
            <a:ext cx="472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COORDINATE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742E233-DE4B-62DF-FAB1-59175BE21F4A}"/>
              </a:ext>
            </a:extLst>
          </p:cNvPr>
          <p:cNvCxnSpPr>
            <a:cxnSpLocks/>
          </p:cNvCxnSpPr>
          <p:nvPr/>
        </p:nvCxnSpPr>
        <p:spPr>
          <a:xfrm>
            <a:off x="3937000" y="1240576"/>
            <a:ext cx="0" cy="133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, amsfonts, amssymb, xcolor}&#10;\pagestyle{empty}&#10;\begin{document}&#10;&#10;\begin{align*}&#10;        x &amp;= x_0 + radius * cos(t/t(end)*num*2*pi);\\&#10;        y &amp;= y_0 + t/t(end)*num*shift; \\&#10;        z &amp;= z_0 + radius * sin(t/t(end)*num*2*pi);\\&#10;        \theta &amp;= zeros(size(x));\\&#10;        \phi &amp;= zeros(size(x));\\&#10;        \psi &amp;= zeros(size(x));\\&#10;\end{align*}&#10;\end{document}" title="IguanaTex Bitmap Display">
            <a:extLst>
              <a:ext uri="{FF2B5EF4-FFF2-40B4-BE49-F238E27FC236}">
                <a16:creationId xmlns:a16="http://schemas.microsoft.com/office/drawing/2014/main" id="{B55206E2-8F8B-11F6-1920-8ACF76DEA0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37" y="1218862"/>
            <a:ext cx="3184819" cy="13356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A111CF57-B1C1-F8F8-F3A7-867ED487BA3A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B7013A0-E7FE-232F-692D-C1081B6C84A1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A0EEC8A-B6DB-F6E1-78B3-36CE8B063145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9" name="Elemento grafico 8" descr="Presentazione con grafico a torta contorno">
              <a:extLst>
                <a:ext uri="{FF2B5EF4-FFF2-40B4-BE49-F238E27FC236}">
                  <a16:creationId xmlns:a16="http://schemas.microsoft.com/office/drawing/2014/main" id="{DD35EF24-C507-01D7-AD6E-E01C3BF81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72F70D8-0F4B-F448-8746-7495D80B0DF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AA4EBFB-8FB5-57C7-A50B-221AE4F0EF1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7C621875-473B-8B3F-DA6B-1CAB55B12E24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92DD7DE-CDCF-5C81-A33A-31660DF82274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5" name="Elemento grafico 14" descr="Emisfero sinistro del cervello contorno">
              <a:extLst>
                <a:ext uri="{FF2B5EF4-FFF2-40B4-BE49-F238E27FC236}">
                  <a16:creationId xmlns:a16="http://schemas.microsoft.com/office/drawing/2014/main" id="{103982A3-FA74-1009-0D87-662D19DC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F37867B-EB6B-B181-09DF-CE73E056887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D0AACAB4-B196-9104-06E4-C9769F50EC25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8673FC54-212B-F623-0CB2-7212C597A5F7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A2904C4-0433-D3FA-0E88-CD0810DDB05B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A8AA5834-F32E-9E62-8255-8497B92D9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9155E451-ED2F-2578-78C1-7F66548E2F26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EDAF9240-1489-5E3B-51B9-0186AD8AD1B1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8A38DCC7-36F0-59C2-AA28-11528C22E883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C2FF60EA-63F5-62BB-C8C4-21F7E34B1BC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2C5E577C-6141-12A7-FC00-CAB86611E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8E10C919-4EEA-85CF-B2BD-C0841E5BC65F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1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158593-64D4-1C81-8188-4948D98C53AF}"/>
              </a:ext>
            </a:extLst>
          </p:cNvPr>
          <p:cNvSpPr txBox="1"/>
          <p:nvPr/>
        </p:nvSpPr>
        <p:spPr>
          <a:xfrm>
            <a:off x="4556816" y="1401038"/>
            <a:ext cx="351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MATRICI GUADAGNI</a:t>
            </a:r>
          </a:p>
        </p:txBody>
      </p:sp>
      <p:pic>
        <p:nvPicPr>
          <p:cNvPr id="9" name="Immagine 8" descr="\documentclass{article}&#10;\usepackage{amsmath, amsfonts, amssymb, xcolor}&#10;\pagestyle{empty}&#10;\begin{document}&#10;$&#10;K_p = \begin{bmatrix}&#10;0 &amp; 0 &amp; 0 &amp; 0 &amp; 0 &amp; 0 &amp; 0 \\&#10;0 &amp; 1 &amp; 0 &amp; 0 &amp; 0 &amp; 0 &amp; 0 \\&#10;0 &amp; 0 &amp; 3 &amp; 0 &amp; 0 &amp; 0 &amp; 0 \\&#10;0 &amp; 0 &amp; 0 &amp; 3 &amp; 0 &amp; 0 &amp; 0 \\&#10;0 &amp; 0 &amp; 0 &amp; 0 &amp; 5 &amp; 0 &amp; 0 \\&#10;0 &amp; 0 &amp; 0 &amp; 0 &amp; 0 &amp; 3 &amp; 0 \\&#10;0 &amp; 0 &amp; 0 &amp; 0 &amp; 0 &amp; 0 &amp; 30 \\&#10;\end{bmatrix}$&#10;\end{document}" title="IguanaTex Bitmap Display">
            <a:extLst>
              <a:ext uri="{FF2B5EF4-FFF2-40B4-BE49-F238E27FC236}">
                <a16:creationId xmlns:a16="http://schemas.microsoft.com/office/drawing/2014/main" id="{16EB6937-DFF9-A05B-0ED6-64D309F350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11" y="1993221"/>
            <a:ext cx="3445333" cy="2125714"/>
          </a:xfrm>
          <a:prstGeom prst="rect">
            <a:avLst/>
          </a:prstGeom>
        </p:spPr>
      </p:pic>
      <p:pic>
        <p:nvPicPr>
          <p:cNvPr id="14" name="Immagine 13" descr="\documentclass{article}&#10;\usepackage{amsmath, amsfonts, amssymb, xcolor}&#10;\pagestyle{empty}&#10;\begin{document}&#10;&#10;\begin{align*}&#10;K_v &amp;= \frac{1}{2}\cdot \begin{bmatrix}&#10;48 &amp; 0 &amp; 0 &amp; 0 &amp; 0 &amp; 0 &amp; 0 \\&#10;0 &amp; 18 &amp; 0 &amp; 0 &amp; 0 &amp; 0 &amp; 0 \\&#10;0 &amp; 0 &amp; 27 &amp; 0 &amp; 0 &amp; 0 &amp; 0 \\&#10;0 &amp; 0 &amp; 0 &amp; 20 &amp; 0 &amp; 0 &amp; 0 \\&#10;0 &amp; 0 &amp; 0 &amp; 0 &amp; 20 &amp; 0 &amp; 0 \\&#10;0 &amp; 0 &amp; 0 &amp; 0 &amp; 0 &amp; 20 &amp; 0 \\&#10;0 &amp; 0 &amp; 0 &amp; 0 &amp; 0 &amp; 0 &amp; 20 \\&#10;\end{bmatrix}&#10;\end{align*}&#10;\end{document}" title="IguanaTex Bitmap Display">
            <a:extLst>
              <a:ext uri="{FF2B5EF4-FFF2-40B4-BE49-F238E27FC236}">
                <a16:creationId xmlns:a16="http://schemas.microsoft.com/office/drawing/2014/main" id="{1149F578-D686-4A03-0FA5-7AAEFBD5AF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48" y="1993221"/>
            <a:ext cx="4577524" cy="2125714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B7F41CF-F936-D4E9-8957-76A6DD1D2346}"/>
              </a:ext>
            </a:extLst>
          </p:cNvPr>
          <p:cNvCxnSpPr>
            <a:cxnSpLocks/>
          </p:cNvCxnSpPr>
          <p:nvPr/>
        </p:nvCxnSpPr>
        <p:spPr>
          <a:xfrm>
            <a:off x="4445000" y="1739592"/>
            <a:ext cx="373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408855B-A0F7-143B-3211-E4AB1A313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894" y="4442133"/>
            <a:ext cx="3429000" cy="67627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4620C40-2FB7-1A83-D2D6-A3886E6CCEAA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6BD4A8D2-F047-DBC9-21B9-F13D52A07FB9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E931368C-8CBA-E131-6E36-8CF03B02DEA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4E83CBB8-1C8B-5F16-14DC-0A40AAB8A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E7E9323-EF97-0FA6-53C6-956A7101C35B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78BCC52-EB5F-05E0-05A5-AB9CBEEF3755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73C5581-8F00-CBA9-6D77-A1E906C361EE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9F17762-316C-5C2C-2B21-0969C582F11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F6F78D9E-10EC-0C4F-429D-596C6FFB2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4F1C28B3-7C6E-8C60-5CAD-AC4A1CB05F14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F7FB9A5F-8439-8293-E249-C9C83AC3F32F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969D8A03-6D31-D40E-E0DD-644A7AFE3D8E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2B787CDD-9EF0-6BE9-758A-B4DF3A3617D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EAD4A579-7C39-FBDD-2911-D307AE878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FC8CA71B-1C8E-6211-299A-B3A218E586B1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BD495A63-29BA-C7A5-5303-7C99416C4C6C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55844F13-0D1F-BB06-F9E4-224148B70C8F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501890F-948E-8E90-91BF-0C03F988E8E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6795DE03-762A-8D36-B2DF-EAB1650C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3775CF34-8590-948F-82C4-20187BA0F74D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01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6AF16B-05E9-B639-FF0D-265A1E812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14" y="216182"/>
            <a:ext cx="5158331" cy="351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8F2BBD-9AEB-A70C-5B64-5EC798705CAD}"/>
              </a:ext>
            </a:extLst>
          </p:cNvPr>
          <p:cNvSpPr txBox="1"/>
          <p:nvPr/>
        </p:nvSpPr>
        <p:spPr>
          <a:xfrm>
            <a:off x="1012302" y="69029"/>
            <a:ext cx="2310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ROBOT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FB7311-25FB-1B74-62F5-17AF05F98467}"/>
              </a:ext>
            </a:extLst>
          </p:cNvPr>
          <p:cNvSpPr txBox="1"/>
          <p:nvPr/>
        </p:nvSpPr>
        <p:spPr>
          <a:xfrm>
            <a:off x="7028507" y="652041"/>
            <a:ext cx="45288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spc="300" dirty="0">
                <a:latin typeface="Garamond" panose="02020404030301010803" pitchFamily="18" charset="0"/>
              </a:rPr>
              <a:t>FRANKA EMIKA</a:t>
            </a:r>
          </a:p>
          <a:p>
            <a:pPr algn="ctr"/>
            <a:r>
              <a:rPr lang="it-IT" sz="4000" spc="300" dirty="0">
                <a:latin typeface="Garamond" panose="02020404030301010803" pitchFamily="18" charset="0"/>
              </a:rPr>
              <a:t>PANDA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486799-78C7-8B00-51BA-5D057237EF2C}"/>
              </a:ext>
            </a:extLst>
          </p:cNvPr>
          <p:cNvSpPr txBox="1"/>
          <p:nvPr/>
        </p:nvSpPr>
        <p:spPr>
          <a:xfrm>
            <a:off x="7533082" y="2257451"/>
            <a:ext cx="3695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degrees of freedom 	7 DOF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Garamond" panose="02020404030301010803" pitchFamily="18" charset="0"/>
              </a:rPr>
              <a:t>Payload 		3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Garamond" panose="02020404030301010803" pitchFamily="18" charset="0"/>
              </a:rPr>
              <a:t>maximum </a:t>
            </a:r>
            <a:r>
              <a:rPr lang="it-IT" dirty="0" err="1">
                <a:latin typeface="Garamond" panose="02020404030301010803" pitchFamily="18" charset="0"/>
              </a:rPr>
              <a:t>reach</a:t>
            </a:r>
            <a:r>
              <a:rPr lang="it-IT" dirty="0">
                <a:latin typeface="Garamond" panose="02020404030301010803" pitchFamily="18" charset="0"/>
              </a:rPr>
              <a:t> 		855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Garamond" panose="02020404030301010803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F716AA7-48D1-4027-E251-D9D8A46E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8" y="3775845"/>
            <a:ext cx="6096000" cy="301312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05F7179-C015-36AB-94B7-DABBB17E884D}"/>
              </a:ext>
            </a:extLst>
          </p:cNvPr>
          <p:cNvCxnSpPr>
            <a:cxnSpLocks/>
          </p:cNvCxnSpPr>
          <p:nvPr/>
        </p:nvCxnSpPr>
        <p:spPr>
          <a:xfrm>
            <a:off x="7500323" y="1975480"/>
            <a:ext cx="35851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D36ACA77-24B8-642E-2BE3-5094CF4062B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0F901B98-6E63-3CB4-B457-8DD70742816E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9C6D4729-179F-EA42-95A8-E7C7B96FDDD0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26" name="Elemento grafico 25" descr="Presentazione con grafico a torta contorno">
              <a:extLst>
                <a:ext uri="{FF2B5EF4-FFF2-40B4-BE49-F238E27FC236}">
                  <a16:creationId xmlns:a16="http://schemas.microsoft.com/office/drawing/2014/main" id="{88E44805-B7BD-6C8F-0C75-17ADB87A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0AA98224-C261-387C-80B2-FCDF8A0B44E5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D9939993-3C5C-0809-00ED-D249A0E83F2A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51A0F7F2-7183-E922-4CE8-10880BCF47B8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CD9EDA4-1CED-7FA0-73F3-B190AB7341C0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3" name="Elemento grafico 32" descr="Emisfero sinistro del cervello contorno">
              <a:extLst>
                <a:ext uri="{FF2B5EF4-FFF2-40B4-BE49-F238E27FC236}">
                  <a16:creationId xmlns:a16="http://schemas.microsoft.com/office/drawing/2014/main" id="{DD2CC353-DF51-9DBC-A76E-3D0C30C79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E96F5645-D170-8A5A-E7A1-164FB2798642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974085C-0FCD-2DFC-6480-01C9AD3B5B56}"/>
              </a:ext>
            </a:extLst>
          </p:cNvPr>
          <p:cNvGrpSpPr/>
          <p:nvPr/>
        </p:nvGrpSpPr>
        <p:grpSpPr>
          <a:xfrm>
            <a:off x="-3235369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36714A9D-A120-9AD4-5C92-29B95D7F55A1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CC07D480-5657-C743-A2BF-DC90E2C4DE6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40" name="Elemento grafico 39" descr="Processore contorno">
              <a:extLst>
                <a:ext uri="{FF2B5EF4-FFF2-40B4-BE49-F238E27FC236}">
                  <a16:creationId xmlns:a16="http://schemas.microsoft.com/office/drawing/2014/main" id="{A03919D0-0319-4556-6A00-7D02D14E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9A0547CF-9467-911D-5E10-3A440AF5C00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7324FED7-14D3-5528-B98E-E2318286F4F0}"/>
              </a:ext>
            </a:extLst>
          </p:cNvPr>
          <p:cNvGrpSpPr>
            <a:grpSpLocks/>
          </p:cNvGrpSpPr>
          <p:nvPr/>
        </p:nvGrpSpPr>
        <p:grpSpPr>
          <a:xfrm>
            <a:off x="-2680572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84D3D787-EE8D-7D12-E344-2F6665CE53F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F7972D8A-4B60-9FE4-9DE8-65F1131DFFBB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45" name="Elemento grafico 44" descr="Mano robotica contorno">
              <a:extLst>
                <a:ext uri="{FF2B5EF4-FFF2-40B4-BE49-F238E27FC236}">
                  <a16:creationId xmlns:a16="http://schemas.microsoft.com/office/drawing/2014/main" id="{1F866D60-9A31-8196-B4A8-D7AE9BBF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37796151-BBA0-442B-DEF3-B083A18DBE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76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80BCDE-C2FA-0D35-D408-AC398A5EAAA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F627306-D593-D3A5-D296-B5F951AA834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297914F-626C-8E45-DCF3-24EEA91994A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4015A6DD-E3BC-C3BB-B142-0BDB40F2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10FEA20-0C75-CEBB-7566-4CA9C7EDD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AD37484-0AB5-AEE0-1D8A-F579131CACB2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FC35BF2-D8B5-AA4A-7634-EC01CFFD296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5F805BE-C695-3732-D2DA-F5A05EE714EE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5E8ED330-9C0D-ACCB-33FA-18266B3D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BBED024-D2DB-E5AA-B1F9-5D0D4DDE2A29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A732A22-54D7-44D9-E2D8-4B126A1C1D36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6949CED-01F7-7E2A-AFD7-A14B3322AE3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AE0CD9F-086C-5BB7-8302-05EFAF47737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70CD4BE6-9CE8-6EB4-DA84-86CB438F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7C67A91-6A73-266F-AC05-208446E2F9C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C257F65-6280-C11C-098A-2F92263AB447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88350D6-9DD3-A822-271C-646409CA426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61CC2-76CF-E5B8-333E-988D76232C9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27031E7B-7CA8-9BA5-EC37-8E221D80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12EB14B-AA10-06ED-C733-08A15A0C97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868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80BCDE-C2FA-0D35-D408-AC398A5EAAA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F627306-D593-D3A5-D296-B5F951AA834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297914F-626C-8E45-DCF3-24EEA91994A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4015A6DD-E3BC-C3BB-B142-0BDB40F2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10FEA20-0C75-CEBB-7566-4CA9C7EDD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AD37484-0AB5-AEE0-1D8A-F579131CACB2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FC35BF2-D8B5-AA4A-7634-EC01CFFD296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5F805BE-C695-3732-D2DA-F5A05EE714EE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5E8ED330-9C0D-ACCB-33FA-18266B3D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BBED024-D2DB-E5AA-B1F9-5D0D4DDE2A29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A732A22-54D7-44D9-E2D8-4B126A1C1D36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6949CED-01F7-7E2A-AFD7-A14B3322AE3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AE0CD9F-086C-5BB7-8302-05EFAF47737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70CD4BE6-9CE8-6EB4-DA84-86CB438F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7C67A91-6A73-266F-AC05-208446E2F9C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C257F65-6280-C11C-098A-2F92263AB447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88350D6-9DD3-A822-271C-646409CA426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61CC2-76CF-E5B8-333E-988D76232C9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27031E7B-7CA8-9BA5-EC37-8E221D80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12EB14B-AA10-06ED-C733-08A15A0C97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531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11179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 - INCERTEZZE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80BCDE-C2FA-0D35-D408-AC398A5EAAA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F627306-D593-D3A5-D296-B5F951AA834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297914F-626C-8E45-DCF3-24EEA91994A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4015A6DD-E3BC-C3BB-B142-0BDB40F2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10FEA20-0C75-CEBB-7566-4CA9C7EDD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AD37484-0AB5-AEE0-1D8A-F579131CACB2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FC35BF2-D8B5-AA4A-7634-EC01CFFD296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5F805BE-C695-3732-D2DA-F5A05EE714EE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5E8ED330-9C0D-ACCB-33FA-18266B3D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BBED024-D2DB-E5AA-B1F9-5D0D4DDE2A29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A732A22-54D7-44D9-E2D8-4B126A1C1D36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6949CED-01F7-7E2A-AFD7-A14B3322AE3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AE0CD9F-086C-5BB7-8302-05EFAF47737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70CD4BE6-9CE8-6EB4-DA84-86CB438F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7C67A91-6A73-266F-AC05-208446E2F9C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C257F65-6280-C11C-098A-2F92263AB447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88350D6-9DD3-A822-271C-646409CA426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61CC2-76CF-E5B8-333E-988D76232C9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27031E7B-7CA8-9BA5-EC37-8E221D80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12EB14B-AA10-06ED-C733-08A15A0C97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141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11068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 - INCERTEZZE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80BCDE-C2FA-0D35-D408-AC398A5EAAA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F627306-D593-D3A5-D296-B5F951AA834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297914F-626C-8E45-DCF3-24EEA91994A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4015A6DD-E3BC-C3BB-B142-0BDB40F2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10FEA20-0C75-CEBB-7566-4CA9C7EDD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AD37484-0AB5-AEE0-1D8A-F579131CACB2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FC35BF2-D8B5-AA4A-7634-EC01CFFD296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5F805BE-C695-3732-D2DA-F5A05EE714EE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5E8ED330-9C0D-ACCB-33FA-18266B3D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BBED024-D2DB-E5AA-B1F9-5D0D4DDE2A29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A732A22-54D7-44D9-E2D8-4B126A1C1D36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6949CED-01F7-7E2A-AFD7-A14B3322AE3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AE0CD9F-086C-5BB7-8302-05EFAF47737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70CD4BE6-9CE8-6EB4-DA84-86CB438F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7C67A91-6A73-266F-AC05-208446E2F9C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C257F65-6280-C11C-098A-2F92263AB447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88350D6-9DD3-A822-271C-646409CA426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61CC2-76CF-E5B8-333E-988D76232C9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27031E7B-7CA8-9BA5-EC37-8E221D80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12EB14B-AA10-06ED-C733-08A15A0C97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703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158593-64D4-1C81-8188-4948D98C53AF}"/>
              </a:ext>
            </a:extLst>
          </p:cNvPr>
          <p:cNvSpPr txBox="1"/>
          <p:nvPr/>
        </p:nvSpPr>
        <p:spPr>
          <a:xfrm>
            <a:off x="4556816" y="1401038"/>
            <a:ext cx="351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MATRICI GUADAGNI</a:t>
            </a:r>
          </a:p>
        </p:txBody>
      </p:sp>
      <p:pic>
        <p:nvPicPr>
          <p:cNvPr id="9" name="Immagine 8" descr="\documentclass{article}&#10;\usepackage{amsmath, amsfonts, amssymb, xcolor}&#10;\pagestyle{empty}&#10;\begin{document}&#10;$&#10;K_p = \begin{bmatrix}&#10;0 &amp; 0 &amp; 0 &amp; 0 &amp; 0 &amp; 0 &amp; 0 \\&#10;0 &amp; 1 &amp; 0 &amp; 0 &amp; 0 &amp; 0 &amp; 0 \\&#10;0 &amp; 0 &amp; 3 &amp; 0 &amp; 0 &amp; 0 &amp; 0 \\&#10;0 &amp; 0 &amp; 0 &amp; 3 &amp; 0 &amp; 0 &amp; 0 \\&#10;0 &amp; 0 &amp; 0 &amp; 0 &amp; 5 &amp; 0 &amp; 0 \\&#10;0 &amp; 0 &amp; 0 &amp; 0 &amp; 0 &amp; 3 &amp; 0 \\&#10;0 &amp; 0 &amp; 0 &amp; 0 &amp; 0 &amp; 0 &amp; 30 \\&#10;\end{bmatrix}$&#10;\end{document}" title="IguanaTex Bitmap Display">
            <a:extLst>
              <a:ext uri="{FF2B5EF4-FFF2-40B4-BE49-F238E27FC236}">
                <a16:creationId xmlns:a16="http://schemas.microsoft.com/office/drawing/2014/main" id="{16EB6937-DFF9-A05B-0ED6-64D309F350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11" y="1993221"/>
            <a:ext cx="3445333" cy="2125714"/>
          </a:xfrm>
          <a:prstGeom prst="rect">
            <a:avLst/>
          </a:prstGeom>
        </p:spPr>
      </p:pic>
      <p:pic>
        <p:nvPicPr>
          <p:cNvPr id="14" name="Immagine 13" descr="\documentclass{article}&#10;\usepackage{amsmath, amsfonts, amssymb, xcolor}&#10;\pagestyle{empty}&#10;\begin{document}&#10;&#10;\begin{align*}&#10;K_v &amp;= \frac{1}{2}\cdot \begin{bmatrix}&#10;48 &amp; 0 &amp; 0 &amp; 0 &amp; 0 &amp; 0 &amp; 0 \\&#10;0 &amp; 18 &amp; 0 &amp; 0 &amp; 0 &amp; 0 &amp; 0 \\&#10;0 &amp; 0 &amp; 27 &amp; 0 &amp; 0 &amp; 0 &amp; 0 \\&#10;0 &amp; 0 &amp; 0 &amp; 20 &amp; 0 &amp; 0 &amp; 0 \\&#10;0 &amp; 0 &amp; 0 &amp; 0 &amp; 20 &amp; 0 &amp; 0 \\&#10;0 &amp; 0 &amp; 0 &amp; 0 &amp; 0 &amp; 20 &amp; 0 \\&#10;0 &amp; 0 &amp; 0 &amp; 0 &amp; 0 &amp; 0 &amp; 20 \\&#10;\end{bmatrix}&#10;\end{align*}&#10;\end{document}" title="IguanaTex Bitmap Display">
            <a:extLst>
              <a:ext uri="{FF2B5EF4-FFF2-40B4-BE49-F238E27FC236}">
                <a16:creationId xmlns:a16="http://schemas.microsoft.com/office/drawing/2014/main" id="{1149F578-D686-4A03-0FA5-7AAEFBD5AF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48" y="1993221"/>
            <a:ext cx="4577524" cy="2125714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B7F41CF-F936-D4E9-8957-76A6DD1D2346}"/>
              </a:ext>
            </a:extLst>
          </p:cNvPr>
          <p:cNvCxnSpPr>
            <a:cxnSpLocks/>
          </p:cNvCxnSpPr>
          <p:nvPr/>
        </p:nvCxnSpPr>
        <p:spPr>
          <a:xfrm>
            <a:off x="4445000" y="1739592"/>
            <a:ext cx="373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408855B-A0F7-143B-3211-E4AB1A313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894" y="4442133"/>
            <a:ext cx="3429000" cy="6762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173E4E-9A49-B8BA-BAD1-94A74C67DFC5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5607606-0C86-0B11-43A6-9F07AA0139C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2B86123D-324B-3FAD-9626-67CB264FCD4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BCD33A6-AAF8-5154-2B39-61F1FEE9AAC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5082B150-8BAE-297B-7AAB-373EC9D7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CA46E3F-672C-E906-02C0-7D38A750EB5C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E700867-E395-0B83-16F4-80927DD06F4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6E34AD35-8C47-88FC-8499-C92E34C52C75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C28EF87-13E2-B45A-FE2A-4E442D9CEDC2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5" name="Elemento grafico 14" descr="Emisfero sinistro del cervello contorno">
              <a:extLst>
                <a:ext uri="{FF2B5EF4-FFF2-40B4-BE49-F238E27FC236}">
                  <a16:creationId xmlns:a16="http://schemas.microsoft.com/office/drawing/2014/main" id="{F693A91D-6113-D93C-40A9-FA9C9A976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57DA5C3-5977-EA99-0813-CC1F6A2E365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463AE5B-2B86-3DEB-9B3B-CE001D86A9D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7F4F81FE-7F18-788F-75B6-779F9DF83738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04D9F766-810D-E107-F10E-60EA2398C13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B349DD99-0953-B4CF-83BE-7F9CDC133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9013C04E-8E5A-A5F1-4D0D-73134003A4C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EB38AA5F-21C1-D7EE-198A-551C2FE44096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3A8EF2E8-D5C5-8973-70CD-E1387B3445B2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161C6CAC-18A7-CA37-0890-FBB8336B2F5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8ED077D9-7C0E-1B94-4196-95EE64D6C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76715730-2EE8-4C0A-48C2-BFD4EF401056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100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050C753-E95F-DE70-DD17-E0297E48C66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B4481B1-B9C9-F2D6-B1C8-A7D80319C3A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B3B9CA4-1A3A-3D3F-3769-AA2100C87CA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E85DDE07-5EB6-AF23-AEDC-F48B0491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BFCF114-34B0-8BCC-2E79-EA123605C1C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334441-D1C2-B448-9BEF-8B0B0FCED70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70375E0-8E7F-25AA-7191-907FECC86131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78AAC00-DFF1-1D19-E5F8-A72F3AD099B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703CED11-9485-DA3C-0F64-FD52F830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EC48153-525C-2FB6-6717-0D749FF620B6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435424A-059E-D4B2-AF48-6A1EB21FF0D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EFA6124A-465A-8E96-F7BE-6B9DDB8DA578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F93AE02-B632-9513-2222-6547855C0F7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069A887E-2E23-6385-2FD4-5E9CD241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FA9E926B-7399-96CD-23AC-7AC677ED90A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F70616D-FF76-FF35-72CD-005FDFD3726F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5F69BF20-B05B-B3D5-E222-EC584B75A3F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8A610D85-CAEF-5483-BEA1-8D5F083850DF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C19F9869-F267-36AA-7A2A-0DFFFA32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396B50FF-2A5C-00EE-986E-8D11ED196938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041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050C753-E95F-DE70-DD17-E0297E48C66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B4481B1-B9C9-F2D6-B1C8-A7D80319C3A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B3B9CA4-1A3A-3D3F-3769-AA2100C87CA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E85DDE07-5EB6-AF23-AEDC-F48B0491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BFCF114-34B0-8BCC-2E79-EA123605C1C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334441-D1C2-B448-9BEF-8B0B0FCED70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70375E0-8E7F-25AA-7191-907FECC86131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78AAC00-DFF1-1D19-E5F8-A72F3AD099B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703CED11-9485-DA3C-0F64-FD52F830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EC48153-525C-2FB6-6717-0D749FF620B6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435424A-059E-D4B2-AF48-6A1EB21FF0D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EFA6124A-465A-8E96-F7BE-6B9DDB8DA578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F93AE02-B632-9513-2222-6547855C0F7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069A887E-2E23-6385-2FD4-5E9CD241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FA9E926B-7399-96CD-23AC-7AC677ED90A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F70616D-FF76-FF35-72CD-005FDFD3726F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5F69BF20-B05B-B3D5-E222-EC584B75A3F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8A610D85-CAEF-5483-BEA1-8D5F083850DF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C19F9869-F267-36AA-7A2A-0DFFFA32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396B50FF-2A5C-00EE-986E-8D11ED196938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515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9521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 - INCERTEZZE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050C753-E95F-DE70-DD17-E0297E48C66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B4481B1-B9C9-F2D6-B1C8-A7D80319C3A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B3B9CA4-1A3A-3D3F-3769-AA2100C87CA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E85DDE07-5EB6-AF23-AEDC-F48B0491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BFCF114-34B0-8BCC-2E79-EA123605C1C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334441-D1C2-B448-9BEF-8B0B0FCED70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70375E0-8E7F-25AA-7191-907FECC86131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78AAC00-DFF1-1D19-E5F8-A72F3AD099B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703CED11-9485-DA3C-0F64-FD52F830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EC48153-525C-2FB6-6717-0D749FF620B6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435424A-059E-D4B2-AF48-6A1EB21FF0D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EFA6124A-465A-8E96-F7BE-6B9DDB8DA578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F93AE02-B632-9513-2222-6547855C0F7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069A887E-2E23-6385-2FD4-5E9CD241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FA9E926B-7399-96CD-23AC-7AC677ED90A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F70616D-FF76-FF35-72CD-005FDFD3726F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5F69BF20-B05B-B3D5-E222-EC584B75A3F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8A610D85-CAEF-5483-BEA1-8D5F083850DF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C19F9869-F267-36AA-7A2A-0DFFFA32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396B50FF-2A5C-00EE-986E-8D11ED196938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997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9521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 - INCERTEZZE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050C753-E95F-DE70-DD17-E0297E48C66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B4481B1-B9C9-F2D6-B1C8-A7D80319C3A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B3B9CA4-1A3A-3D3F-3769-AA2100C87CA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E85DDE07-5EB6-AF23-AEDC-F48B0491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BFCF114-34B0-8BCC-2E79-EA123605C1C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334441-D1C2-B448-9BEF-8B0B0FCED70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70375E0-8E7F-25AA-7191-907FECC86131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78AAC00-DFF1-1D19-E5F8-A72F3AD099B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703CED11-9485-DA3C-0F64-FD52F830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EC48153-525C-2FB6-6717-0D749FF620B6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435424A-059E-D4B2-AF48-6A1EB21FF0D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EFA6124A-465A-8E96-F7BE-6B9DDB8DA578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F93AE02-B632-9513-2222-6547855C0F7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069A887E-2E23-6385-2FD4-5E9CD241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FA9E926B-7399-96CD-23AC-7AC677ED90A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F70616D-FF76-FF35-72CD-005FDFD3726F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5F69BF20-B05B-B3D5-E222-EC584B75A3F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8A610D85-CAEF-5483-BEA1-8D5F083850DF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C19F9869-F267-36AA-7A2A-0DFFFA32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396B50FF-2A5C-00EE-986E-8D11ED196938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222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2290407" y="133110"/>
            <a:ext cx="6160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CONTROLLI ADATTIVI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BC2B219-CE43-F188-C917-7A42A71E80A0}"/>
              </a:ext>
            </a:extLst>
          </p:cNvPr>
          <p:cNvCxnSpPr>
            <a:cxnSpLocks/>
          </p:cNvCxnSpPr>
          <p:nvPr/>
        </p:nvCxnSpPr>
        <p:spPr>
          <a:xfrm>
            <a:off x="3238500" y="1285335"/>
            <a:ext cx="0" cy="1224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3872525" y="1285335"/>
            <a:ext cx="3430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-150" dirty="0" err="1">
                <a:latin typeface="Garamond" panose="02020404030301010803" pitchFamily="18" charset="0"/>
              </a:rPr>
              <a:t>Computed</a:t>
            </a:r>
            <a:r>
              <a:rPr lang="it-IT" sz="4000" spc="-150" dirty="0">
                <a:latin typeface="Garamond" panose="02020404030301010803" pitchFamily="18" charset="0"/>
              </a:rPr>
              <a:t> torque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8731B7-ECCE-B9AB-EF63-9A66ECD299ED}"/>
              </a:ext>
            </a:extLst>
          </p:cNvPr>
          <p:cNvSpPr txBox="1"/>
          <p:nvPr/>
        </p:nvSpPr>
        <p:spPr>
          <a:xfrm>
            <a:off x="3872525" y="2155917"/>
            <a:ext cx="261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-150" dirty="0" err="1">
                <a:latin typeface="Garamond" panose="02020404030301010803" pitchFamily="18" charset="0"/>
              </a:rPr>
              <a:t>Backstepping</a:t>
            </a:r>
            <a:endParaRPr lang="it-IT" sz="4000" spc="-150" dirty="0">
              <a:latin typeface="Garamond" panose="02020404030301010803" pitchFamily="18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4B40AF5-064A-8512-D648-08BE72051EFD}"/>
              </a:ext>
            </a:extLst>
          </p:cNvPr>
          <p:cNvCxnSpPr/>
          <p:nvPr/>
        </p:nvCxnSpPr>
        <p:spPr>
          <a:xfrm>
            <a:off x="3238500" y="1672522"/>
            <a:ext cx="63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FD50A82-7159-733A-8F7B-CF75A263E8EB}"/>
              </a:ext>
            </a:extLst>
          </p:cNvPr>
          <p:cNvCxnSpPr>
            <a:cxnSpLocks/>
          </p:cNvCxnSpPr>
          <p:nvPr/>
        </p:nvCxnSpPr>
        <p:spPr>
          <a:xfrm>
            <a:off x="3238500" y="2509860"/>
            <a:ext cx="66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8B0ED98A-8EC1-A7F7-50B0-9D0ADA0DA88B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9BE42E0A-7645-FFDF-2C9F-2D6FC141EF1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F666040F-1777-CF9F-CC5F-142B4F34DE6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1" name="Elemento grafico 10" descr="Presentazione con grafico a torta contorno">
              <a:extLst>
                <a:ext uri="{FF2B5EF4-FFF2-40B4-BE49-F238E27FC236}">
                  <a16:creationId xmlns:a16="http://schemas.microsoft.com/office/drawing/2014/main" id="{F007B485-3299-CDDD-BA92-A03E5041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FCDE8F4-22E9-53E8-D584-E853D01C7885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6CBFC49-EC7E-3671-FC88-C52CD14E3855}"/>
              </a:ext>
            </a:extLst>
          </p:cNvPr>
          <p:cNvGrpSpPr/>
          <p:nvPr/>
        </p:nvGrpSpPr>
        <p:grpSpPr>
          <a:xfrm>
            <a:off x="-2701207" y="36513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C45D0872-6A14-BF88-438A-CF08371AE992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24032B5B-9809-2905-EC86-26638837D2E1}"/>
                </a:ext>
              </a:extLst>
            </p:cNvPr>
            <p:cNvSpPr txBox="1"/>
            <p:nvPr/>
          </p:nvSpPr>
          <p:spPr>
            <a:xfrm>
              <a:off x="6375642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6" name="Elemento grafico 15" descr="Emisfero sinistro del cervello contorno">
              <a:extLst>
                <a:ext uri="{FF2B5EF4-FFF2-40B4-BE49-F238E27FC236}">
                  <a16:creationId xmlns:a16="http://schemas.microsoft.com/office/drawing/2014/main" id="{324D7B16-75DA-30D2-B47F-D15E0C904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198DE55-8A97-2712-0BB8-393A1D15ED6A}"/>
                </a:ext>
              </a:extLst>
            </p:cNvPr>
            <p:cNvSpPr txBox="1"/>
            <p:nvPr/>
          </p:nvSpPr>
          <p:spPr>
            <a:xfrm>
              <a:off x="6734312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275B6A0F-1DF3-FF4E-C157-4F829B25E100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295705AD-AAFC-5D73-9CD1-7EA9D6556892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A1B0E4F-25D0-97ED-774A-D9525960F3E8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3" name="Elemento grafico 22" descr="Processore contorno">
              <a:extLst>
                <a:ext uri="{FF2B5EF4-FFF2-40B4-BE49-F238E27FC236}">
                  <a16:creationId xmlns:a16="http://schemas.microsoft.com/office/drawing/2014/main" id="{AAC3DC83-7D75-4521-E47C-E67281116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ACD3887-4ED0-EB96-AE43-44E83AE5673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18E5160-E778-848B-E423-B7ED65A1CD3A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E229A95B-278E-2345-B114-D3B533B48F12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45A5958E-D183-D784-4CC1-6E63886B1B37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6" name="Elemento grafico 35" descr="Mano robotica contorno">
              <a:extLst>
                <a:ext uri="{FF2B5EF4-FFF2-40B4-BE49-F238E27FC236}">
                  <a16:creationId xmlns:a16="http://schemas.microsoft.com/office/drawing/2014/main" id="{91BE2006-E397-1DE9-9D94-14EACA75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179B5298-AC51-53AD-BACF-FF87475221D1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83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8F2BBD-9AEB-A70C-5B64-5EC798705CAD}"/>
              </a:ext>
            </a:extLst>
          </p:cNvPr>
          <p:cNvSpPr txBox="1"/>
          <p:nvPr/>
        </p:nvSpPr>
        <p:spPr>
          <a:xfrm>
            <a:off x="1012302" y="69029"/>
            <a:ext cx="7292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FRANKA EMIKA PANDA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FDBBE3-E2CE-27F5-322F-E57C7CD6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1" y="1053914"/>
            <a:ext cx="5497167" cy="525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DFC611E-0461-A9AE-1B61-48AB3E0A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10" y="1041719"/>
            <a:ext cx="5800442" cy="2724196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CD4DE6-14B0-B014-D9F5-61AC944C5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89" y="4400051"/>
            <a:ext cx="5738949" cy="52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B47760-997A-1106-B87E-3CA518530114}"/>
              </a:ext>
            </a:extLst>
          </p:cNvPr>
          <p:cNvSpPr txBox="1"/>
          <p:nvPr/>
        </p:nvSpPr>
        <p:spPr>
          <a:xfrm>
            <a:off x="8497744" y="403071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Used parameters:</a:t>
            </a:r>
            <a:endParaRPr lang="it-IT" dirty="0">
              <a:latin typeface="Garamond" panose="02020404030301010803" pitchFamily="18" charset="0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A835ABC-1EA4-357E-B3B4-A542C2648E2D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4F73D0E6-C68D-91A1-0B32-A5579886494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4D44A5E2-2B15-39E8-6D39-0ACFCB764F0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26" name="Elemento grafico 25" descr="Presentazione con grafico a torta contorno">
              <a:extLst>
                <a:ext uri="{FF2B5EF4-FFF2-40B4-BE49-F238E27FC236}">
                  <a16:creationId xmlns:a16="http://schemas.microsoft.com/office/drawing/2014/main" id="{19360B46-E37E-E6AC-54A7-9A5AC0E1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E1EA656-0F0E-FE4A-BDF3-5D69FA23D612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2BEEC648-0A6C-585D-63BF-8C55226759B5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850BCE1D-4BED-A77B-CA97-B2E89D2262BF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1064ECED-4932-971E-AC59-6878EF4ADFB7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3" name="Elemento grafico 32" descr="Emisfero sinistro del cervello contorno">
              <a:extLst>
                <a:ext uri="{FF2B5EF4-FFF2-40B4-BE49-F238E27FC236}">
                  <a16:creationId xmlns:a16="http://schemas.microsoft.com/office/drawing/2014/main" id="{DA3FC952-A717-E4C2-DCE3-869CA39B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BBBA08D-C3C0-A0FC-C5D3-37645A5E301C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516C8A19-3FFF-1EE6-064B-3ECF25DDC535}"/>
              </a:ext>
            </a:extLst>
          </p:cNvPr>
          <p:cNvGrpSpPr/>
          <p:nvPr/>
        </p:nvGrpSpPr>
        <p:grpSpPr>
          <a:xfrm>
            <a:off x="-3235369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0274191A-9B16-48E0-21BF-C309602A40FA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51BD2B94-9B8B-B419-924B-60B0C60094B1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8" name="Elemento grafico 37" descr="Processore contorno">
              <a:extLst>
                <a:ext uri="{FF2B5EF4-FFF2-40B4-BE49-F238E27FC236}">
                  <a16:creationId xmlns:a16="http://schemas.microsoft.com/office/drawing/2014/main" id="{63F1CD7A-F0E8-87E3-207E-2FDF42EE1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B71C2C4-E224-7B0E-C5DE-24CA04FC029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17672A-CB8F-D4EB-84C2-5EC164DA3C76}"/>
              </a:ext>
            </a:extLst>
          </p:cNvPr>
          <p:cNvGrpSpPr>
            <a:grpSpLocks/>
          </p:cNvGrpSpPr>
          <p:nvPr/>
        </p:nvGrpSpPr>
        <p:grpSpPr>
          <a:xfrm>
            <a:off x="-2680572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15FCBA5-6B65-DD45-738C-CADEDEB59648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7998FDD7-BC42-A673-6C8A-1D68D798F3C4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43" name="Elemento grafico 42" descr="Mano robotica contorno">
              <a:extLst>
                <a:ext uri="{FF2B5EF4-FFF2-40B4-BE49-F238E27FC236}">
                  <a16:creationId xmlns:a16="http://schemas.microsoft.com/office/drawing/2014/main" id="{AD27ABDC-C1AF-F86D-A466-F383C317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B4F884C-1AE5-2DD3-1FB8-52C637CA3CB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87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6160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CONTROLLI ADATTIVI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FA5CD6-185E-3B18-7625-3F1218AF952D}"/>
              </a:ext>
            </a:extLst>
          </p:cNvPr>
          <p:cNvSpPr txBox="1"/>
          <p:nvPr/>
        </p:nvSpPr>
        <p:spPr>
          <a:xfrm>
            <a:off x="1095425" y="1404433"/>
            <a:ext cx="10777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Garamond" panose="02020404030301010803" pitchFamily="18" charset="0"/>
              </a:rPr>
              <a:t>I controlli visti in precedenza sono fortemente basati sul modello, questo può portare ad avere problemi nel caso in cui in il modello non sia noto se non con approssimazione , generando errori di inseguimento della traiettoria e anche a problemi di instabilità.</a:t>
            </a:r>
          </a:p>
          <a:p>
            <a:endParaRPr lang="it-IT" sz="2000" dirty="0">
              <a:latin typeface="Garamond" panose="02020404030301010803" pitchFamily="18" charset="0"/>
            </a:endParaRPr>
          </a:p>
          <a:p>
            <a:r>
              <a:rPr lang="it-IT" sz="2000" dirty="0">
                <a:latin typeface="Garamond" panose="02020404030301010803" pitchFamily="18" charset="0"/>
              </a:rPr>
              <a:t>È possibile apprendere dagli errori commessi e aggiornare la stima dei parametri del controllore durante l’esecuzione del controllo stesso. 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3788A50-AB09-205F-025B-51EE0299BF26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D520FC2D-30D1-7FD1-8023-5066C812876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C7ECD008-64D4-103A-365B-D4DEAD000042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1D9788C2-F620-F65B-40D0-DF56E241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2B3ECAB-30E7-991E-011D-A17F987D0873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019F820-6216-5427-56E3-E78457E4104E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137F8988-B0C1-573D-CECB-AA2CB1FD888E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18920F4-E134-6A39-5A5E-37F6A528AD9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EC1C7083-7E6D-A15F-6E4C-8A9EB431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AB08544-61F3-658B-C4B1-16E97F69B0A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C033D25-24B0-269D-594C-33474F1C11A5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C366A912-DE6D-2485-CF82-96A5339A2E34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D8B3208-C5C8-DB2E-B828-5D1BB352AF50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3A584AE-9D1C-0F29-1ACC-698EE55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A0DDFC9-3B25-2962-6917-FC29B0F7C6DD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982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6160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CONTROLLI ADATTIVI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FA5CD6-185E-3B18-7625-3F1218AF952D}"/>
                  </a:ext>
                </a:extLst>
              </p:cNvPr>
              <p:cNvSpPr txBox="1"/>
              <p:nvPr/>
            </p:nvSpPr>
            <p:spPr>
              <a:xfrm>
                <a:off x="1095425" y="1404433"/>
                <a:ext cx="1077726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Garamond" panose="02020404030301010803" pitchFamily="18" charset="0"/>
                  </a:rPr>
                  <a:t>La dinamica di sistemi dipende da un certo numero di: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Garamond" panose="02020404030301010803" pitchFamily="18" charset="0"/>
                  </a:rPr>
                  <a:t>Parametri Geometrici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sz="2000" dirty="0">
                  <a:latin typeface="Garamond" panose="02020404030301010803" pitchFamily="18" charset="0"/>
                </a:endParaRPr>
              </a:p>
              <a:p>
                <a:pPr lvl="3"/>
                <a:r>
                  <a:rPr lang="it-IT" sz="2000" dirty="0">
                    <a:latin typeface="Garamond" panose="02020404030301010803" pitchFamily="18" charset="0"/>
                  </a:rPr>
                  <a:t>        parametri DH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Garamond" panose="02020404030301010803" pitchFamily="18" charset="0"/>
                  </a:rPr>
                  <a:t>Parametri Dinamici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it-IT" sz="2000" dirty="0">
                  <a:latin typeface="Garamond" panose="02020404030301010803" pitchFamily="18" charset="0"/>
                </a:endParaRPr>
              </a:p>
              <a:p>
                <a:pPr lvl="4"/>
                <a:r>
                  <a:rPr lang="it-IT" sz="2000" dirty="0">
                    <a:latin typeface="Garamond" panose="02020404030301010803" pitchFamily="18" charset="0"/>
                  </a:rPr>
                  <a:t> masse, posizioni baricentri, </a:t>
                </a:r>
                <a:r>
                  <a:rPr lang="it-IT" sz="2000" dirty="0" err="1">
                    <a:latin typeface="Garamond" panose="02020404030301010803" pitchFamily="18" charset="0"/>
                  </a:rPr>
                  <a:t>etc</a:t>
                </a:r>
                <a:endParaRPr lang="it-IT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FA5CD6-185E-3B18-7625-3F1218AF9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25" y="1404433"/>
                <a:ext cx="10777261" cy="1631216"/>
              </a:xfrm>
              <a:prstGeom prst="rect">
                <a:avLst/>
              </a:prstGeom>
              <a:blipFill>
                <a:blip r:embed="rId13"/>
                <a:stretch>
                  <a:fillRect l="-622" t="-1866" b="-5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D6DCD4-89A4-BA89-4858-DCD2D003079D}"/>
              </a:ext>
            </a:extLst>
          </p:cNvPr>
          <p:cNvSpPr txBox="1"/>
          <p:nvPr/>
        </p:nvSpPr>
        <p:spPr>
          <a:xfrm>
            <a:off x="1045248" y="3081527"/>
            <a:ext cx="10777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Garamond" panose="02020404030301010803" pitchFamily="18" charset="0"/>
              </a:rPr>
              <a:t>E può essere scritta esplicitando il ruolo di questi parametri nella forma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1E1C085-AFE4-2C1B-DF1C-3FE50A50865E}"/>
                  </a:ext>
                </a:extLst>
              </p:cNvPr>
              <p:cNvSpPr txBox="1"/>
              <p:nvPr/>
            </p:nvSpPr>
            <p:spPr>
              <a:xfrm>
                <a:off x="1095425" y="4024437"/>
                <a:ext cx="107772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Garamond" panose="02020404030301010803" pitchFamily="18" charset="0"/>
                  </a:rPr>
                  <a:t>Raggruppando i parametri dinamici in un vettore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sz="2000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20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000" dirty="0">
                    <a:latin typeface="Garamond" panose="02020404030301010803" pitchFamily="18" charset="0"/>
                  </a:rPr>
                  <a:t> i cui elementi sono funzioni esclusivamente dei parametri dinamici, e rispetto ai quali la dinamica può essere scritta in modo lineare, supponiamo dunque di raccogliere nella matrice di regressione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it-IT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̈"/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>
                    <a:latin typeface="Garamond" panose="02020404030301010803" pitchFamily="18" charset="0"/>
                  </a:rPr>
                  <a:t> tutte le altre variabili coinvolte nella dinamica.</a:t>
                </a:r>
              </a:p>
              <a:p>
                <a:endParaRPr lang="it-IT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1E1C085-AFE4-2C1B-DF1C-3FE50A508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25" y="4024437"/>
                <a:ext cx="10777261" cy="1323439"/>
              </a:xfrm>
              <a:prstGeom prst="rect">
                <a:avLst/>
              </a:prstGeom>
              <a:blipFill>
                <a:blip r:embed="rId14"/>
                <a:stretch>
                  <a:fillRect l="-622" t="-1843" r="-8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 descr="\documentclass{article}&#10;\usepackage{amsmath, amsfonts, amssymb, xcolor}&#10;\pagestyle{empty}&#10;\begin{document}&#10;\begin{align*}&#10;M(q,p_k,p_D)\ddot{q}+C(q,\dot{q},p_k,p_D)\dot{q}+G(q,p_k,p_D)=D(q,\dot{q},\ddot{q},p_k,p_D)=\tau&#10;\end{align*}&#10;\end{document}" title="IguanaTex Bitmap Display">
            <a:extLst>
              <a:ext uri="{FF2B5EF4-FFF2-40B4-BE49-F238E27FC236}">
                <a16:creationId xmlns:a16="http://schemas.microsoft.com/office/drawing/2014/main" id="{E85B384C-8C61-AD2E-3161-010E54A582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09" y="3640486"/>
            <a:ext cx="7672381" cy="254476"/>
          </a:xfrm>
          <a:prstGeom prst="rect">
            <a:avLst/>
          </a:prstGeom>
        </p:spPr>
      </p:pic>
      <p:pic>
        <p:nvPicPr>
          <p:cNvPr id="16" name="Immagine 15" descr="\documentclass{article}&#10;\usepackage{amsmath, amsfonts, amssymb, xcolor}&#10;\pagestyle{empty}&#10;\begin{document}&#10;\begin{align*}&#10;D(q,\dot{q},\ddot{q},p_k,p_D)=Y(q,\dot{q},\ddot{q},p_k)\pi_D(p_D)&#10;\end{align*}&#10;\end{document}" title="IguanaTex Bitmap Display">
            <a:extLst>
              <a:ext uri="{FF2B5EF4-FFF2-40B4-BE49-F238E27FC236}">
                <a16:creationId xmlns:a16="http://schemas.microsoft.com/office/drawing/2014/main" id="{D959793B-E453-E9A8-030F-DB43E0034D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86" y="5199091"/>
            <a:ext cx="4283428" cy="254476"/>
          </a:xfrm>
          <a:prstGeom prst="rect">
            <a:avLst/>
          </a:prstGeom>
        </p:spPr>
      </p:pic>
      <p:pic>
        <p:nvPicPr>
          <p:cNvPr id="18" name="Immagine 17" descr="\documentclass{article}&#10;\usepackage{amsmath, amsfonts, amssymb, xcolor}&#10;\pagestyle{empty}&#10;\begin{document}&#10;\begin{align*}&#10;D(q,\dot{q},\ddot{q},p_k,\hat{p_D})=Y(q,\dot{q},\ddot{q},p_k)\pi_D(\hat{p_D})&#10;\end{align*}&#10;\end{document}" title="IguanaTex Bitmap Display">
            <a:extLst>
              <a:ext uri="{FF2B5EF4-FFF2-40B4-BE49-F238E27FC236}">
                <a16:creationId xmlns:a16="http://schemas.microsoft.com/office/drawing/2014/main" id="{5D0A4DBF-39FC-9E3C-A05E-5E4E4389246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72" y="6017996"/>
            <a:ext cx="4283428" cy="25447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1A2753-0B95-C837-5E86-4D64301445FD}"/>
              </a:ext>
            </a:extLst>
          </p:cNvPr>
          <p:cNvSpPr txBox="1"/>
          <p:nvPr/>
        </p:nvSpPr>
        <p:spPr>
          <a:xfrm>
            <a:off x="2108200" y="7200036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p_k,p_D</a:t>
            </a:r>
            <a:r>
              <a:rPr lang="it-IT" dirty="0"/>
              <a:t>)=Y(q,\dot{q},\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</a:t>
            </a:r>
            <a:r>
              <a:rPr lang="it-IT" dirty="0"/>
              <a:t>)\</a:t>
            </a:r>
            <a:r>
              <a:rPr lang="it-IT" dirty="0" err="1"/>
              <a:t>pi_D</a:t>
            </a:r>
            <a:r>
              <a:rPr lang="it-IT" dirty="0"/>
              <a:t>(</a:t>
            </a:r>
            <a:r>
              <a:rPr lang="it-IT" dirty="0" err="1"/>
              <a:t>p_D</a:t>
            </a:r>
            <a:r>
              <a:rPr lang="it-IT" dirty="0"/>
              <a:t>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50A9BF2-FB6E-6A3D-F3AD-9F302DD5D25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98800" y="8397439"/>
            <a:ext cx="3962400" cy="15240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AC7B4B7-AC01-CCE0-B365-A61C9807C42E}"/>
              </a:ext>
            </a:extLst>
          </p:cNvPr>
          <p:cNvSpPr txBox="1"/>
          <p:nvPr/>
        </p:nvSpPr>
        <p:spPr>
          <a:xfrm>
            <a:off x="1124674" y="5498270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Garamond" panose="02020404030301010803" pitchFamily="18" charset="0"/>
              </a:rPr>
              <a:t>Si potrà scrivere dunque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96E2044B-CF84-CE59-891D-34C6B392C3D9}"/>
                  </a:ext>
                </a:extLst>
              </p:cNvPr>
              <p:cNvSpPr txBox="1"/>
              <p:nvPr/>
            </p:nvSpPr>
            <p:spPr>
              <a:xfrm>
                <a:off x="1095425" y="6371965"/>
                <a:ext cx="7975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dirty="0">
                    <a:latin typeface="Garamond" panose="02020404030301010803" pitchFamily="18" charset="0"/>
                  </a:rPr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it-IT" sz="1800" dirty="0">
                    <a:latin typeface="Garamond" panose="02020404030301010803" pitchFamily="18" charset="0"/>
                  </a:rPr>
                  <a:t> è il valore stimato dei parametri dinamici incogniti</a:t>
                </a: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96E2044B-CF84-CE59-891D-34C6B392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25" y="6371965"/>
                <a:ext cx="7975600" cy="369332"/>
              </a:xfrm>
              <a:prstGeom prst="rect">
                <a:avLst/>
              </a:prstGeom>
              <a:blipFill>
                <a:blip r:embed="rId19"/>
                <a:stretch>
                  <a:fillRect l="-688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E5D383DD-2B2C-1FB7-1B01-FD127F93DB84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6635E550-115E-D1DF-8E5B-0ADCFE2F969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7E20948-D417-1349-96A1-561F462E6324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1538135-6A91-8A8F-E68F-395A6F1D8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58C64B0-F52D-9619-E400-7842AB4A5ED1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B782C88-A990-E8E0-7EA5-3DF6B696A7FC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6CC69C95-D906-F868-6155-8FB12024B19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AE452C1-3F2F-E277-BE42-425D53865F1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5" name="Elemento grafico 14" descr="Processore contorno">
              <a:extLst>
                <a:ext uri="{FF2B5EF4-FFF2-40B4-BE49-F238E27FC236}">
                  <a16:creationId xmlns:a16="http://schemas.microsoft.com/office/drawing/2014/main" id="{1F2B3999-6BDC-7AB7-9C7C-51E1FF7B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F8B8AB85-1487-6064-C5B5-CEE86A3F6D53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4D763FA-7691-FBB8-BFCB-833D6D201936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5770901E-8994-FC1E-EE71-0558ED5BF295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4C4A1E12-B4F9-FA87-9405-94F2F0574EA7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6" name="Elemento grafico 35" descr="Mano robotica contorno">
              <a:extLst>
                <a:ext uri="{FF2B5EF4-FFF2-40B4-BE49-F238E27FC236}">
                  <a16:creationId xmlns:a16="http://schemas.microsoft.com/office/drawing/2014/main" id="{D94A15D3-470D-137E-8D44-17CE3C6A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BF4E00B8-7029-4661-77E9-B7FF2659AC25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398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6160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CONTROLLI ADATTIVI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1A2753-0B95-C837-5E86-4D64301445FD}"/>
              </a:ext>
            </a:extLst>
          </p:cNvPr>
          <p:cNvSpPr txBox="1"/>
          <p:nvPr/>
        </p:nvSpPr>
        <p:spPr>
          <a:xfrm>
            <a:off x="2108200" y="7200036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p_k,p_D</a:t>
            </a:r>
            <a:r>
              <a:rPr lang="it-IT" dirty="0"/>
              <a:t>)=Y(q,\dot{q},\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</a:t>
            </a:r>
            <a:r>
              <a:rPr lang="it-IT" dirty="0"/>
              <a:t>)\</a:t>
            </a:r>
            <a:r>
              <a:rPr lang="it-IT" dirty="0" err="1"/>
              <a:t>pi_D</a:t>
            </a:r>
            <a:r>
              <a:rPr lang="it-IT" dirty="0"/>
              <a:t>(</a:t>
            </a:r>
            <a:r>
              <a:rPr lang="it-IT" dirty="0" err="1"/>
              <a:t>p_D</a:t>
            </a:r>
            <a:r>
              <a:rPr lang="it-IT" dirty="0"/>
              <a:t>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50A9BF2-FB6E-6A3D-F3AD-9F302DD5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8397439"/>
            <a:ext cx="3962400" cy="152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0ADDEF-BF55-645F-FEC1-2CA444AD37CB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REGRESSORE DINAMICO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3074" name="Picture 2" descr="drawing">
            <a:extLst>
              <a:ext uri="{FF2B5EF4-FFF2-40B4-BE49-F238E27FC236}">
                <a16:creationId xmlns:a16="http://schemas.microsoft.com/office/drawing/2014/main" id="{01ED63E0-75F7-BDDC-36BC-00C1F6AC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1394915"/>
            <a:ext cx="5219218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awing">
            <a:extLst>
              <a:ext uri="{FF2B5EF4-FFF2-40B4-BE49-F238E27FC236}">
                <a16:creationId xmlns:a16="http://schemas.microsoft.com/office/drawing/2014/main" id="{E0382296-B699-3DE9-77F6-941B667FF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52" y="2586596"/>
            <a:ext cx="6083363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rawing">
            <a:extLst>
              <a:ext uri="{FF2B5EF4-FFF2-40B4-BE49-F238E27FC236}">
                <a16:creationId xmlns:a16="http://schemas.microsoft.com/office/drawing/2014/main" id="{D24B70CA-EDE0-FB3E-DFB8-A847CA9D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52" y="3532370"/>
            <a:ext cx="4019162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rawing">
            <a:extLst>
              <a:ext uri="{FF2B5EF4-FFF2-40B4-BE49-F238E27FC236}">
                <a16:creationId xmlns:a16="http://schemas.microsoft.com/office/drawing/2014/main" id="{DD117397-4067-E997-00E9-5A37C0A2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7" y="4593090"/>
            <a:ext cx="3162893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drawing">
            <a:extLst>
              <a:ext uri="{FF2B5EF4-FFF2-40B4-BE49-F238E27FC236}">
                <a16:creationId xmlns:a16="http://schemas.microsoft.com/office/drawing/2014/main" id="{583B4432-CEBE-B553-4992-BF68B5E2D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084" name="Picture 12" descr="drawing">
            <a:extLst>
              <a:ext uri="{FF2B5EF4-FFF2-40B4-BE49-F238E27FC236}">
                <a16:creationId xmlns:a16="http://schemas.microsoft.com/office/drawing/2014/main" id="{94B857E2-5AB8-2DB5-2398-8B988898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272" y="5488075"/>
            <a:ext cx="3352122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1139F2-5DE7-D5DD-ABEF-A95AA29B4E11}"/>
              </a:ext>
            </a:extLst>
          </p:cNvPr>
          <p:cNvSpPr txBox="1"/>
          <p:nvPr/>
        </p:nvSpPr>
        <p:spPr>
          <a:xfrm>
            <a:off x="590029" y="1087582"/>
            <a:ext cx="11471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Il </a:t>
            </a:r>
            <a:r>
              <a:rPr lang="it-IT" dirty="0" err="1">
                <a:latin typeface="Garamond" panose="02020404030301010803" pitchFamily="18" charset="0"/>
              </a:rPr>
              <a:t>regressore</a:t>
            </a:r>
            <a:r>
              <a:rPr lang="it-IT" dirty="0">
                <a:latin typeface="Garamond" panose="02020404030301010803" pitchFamily="18" charset="0"/>
              </a:rPr>
              <a:t> dinamico è una funzione matriciale utilizzata per scrivere la dinamica in modo lineare rispetto ai parametri inerziali: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3753EE7-2783-C40A-7762-88BD585CECFB}"/>
              </a:ext>
            </a:extLst>
          </p:cNvPr>
          <p:cNvSpPr txBox="1"/>
          <p:nvPr/>
        </p:nvSpPr>
        <p:spPr>
          <a:xfrm>
            <a:off x="590029" y="1657487"/>
            <a:ext cx="11527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>
              <a:latin typeface="Garamond" panose="02020404030301010803" pitchFamily="18" charset="0"/>
            </a:endParaRPr>
          </a:p>
          <a:p>
            <a:r>
              <a:rPr lang="it-IT" dirty="0">
                <a:latin typeface="Garamond" panose="02020404030301010803" pitchFamily="18" charset="0"/>
              </a:rPr>
              <a:t>Il </a:t>
            </a:r>
            <a:r>
              <a:rPr lang="it-IT" dirty="0" err="1">
                <a:latin typeface="Garamond" panose="02020404030301010803" pitchFamily="18" charset="0"/>
              </a:rPr>
              <a:t>regressore</a:t>
            </a:r>
            <a:r>
              <a:rPr lang="it-IT" dirty="0">
                <a:latin typeface="Garamond" panose="02020404030301010803" pitchFamily="18" charset="0"/>
              </a:rPr>
              <a:t> dinamico può essere calcolato in forma chiusa dalla formulazione lagrangiana. </a:t>
            </a:r>
            <a:br>
              <a:rPr lang="it-IT" dirty="0">
                <a:latin typeface="Garamond" panose="02020404030301010803" pitchFamily="18" charset="0"/>
              </a:rPr>
            </a:br>
            <a:r>
              <a:rPr lang="it-IT" dirty="0">
                <a:latin typeface="Garamond" panose="02020404030301010803" pitchFamily="18" charset="0"/>
              </a:rPr>
              <a:t>La lagrangiana di una catena seriale è definita come: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D22B1BB-568C-5FE4-71FF-D3A0CEFA797F}"/>
              </a:ext>
            </a:extLst>
          </p:cNvPr>
          <p:cNvSpPr txBox="1"/>
          <p:nvPr/>
        </p:nvSpPr>
        <p:spPr>
          <a:xfrm>
            <a:off x="590029" y="3170863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Le equazioni del moto saranno: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A91EE97-7CD3-058A-4BE7-577838390C62}"/>
              </a:ext>
            </a:extLst>
          </p:cNvPr>
          <p:cNvSpPr txBox="1"/>
          <p:nvPr/>
        </p:nvSpPr>
        <p:spPr>
          <a:xfrm>
            <a:off x="575291" y="3885197"/>
            <a:ext cx="797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>
              <a:latin typeface="Garamond" panose="02020404030301010803" pitchFamily="18" charset="0"/>
            </a:endParaRPr>
          </a:p>
          <a:p>
            <a:r>
              <a:rPr lang="it-IT" dirty="0">
                <a:latin typeface="Garamond" panose="02020404030301010803" pitchFamily="18" charset="0"/>
              </a:rPr>
              <a:t>Riformulando la dinamica con il </a:t>
            </a:r>
            <a:r>
              <a:rPr lang="it-IT" dirty="0" err="1">
                <a:latin typeface="Garamond" panose="02020404030301010803" pitchFamily="18" charset="0"/>
              </a:rPr>
              <a:t>regressore</a:t>
            </a:r>
            <a:r>
              <a:rPr lang="it-IT" dirty="0">
                <a:latin typeface="Garamond" panose="02020404030301010803" pitchFamily="18" charset="0"/>
              </a:rPr>
              <a:t> si ottiene: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4407BBF-B1AC-EFAA-34BC-B60C65ED02B3}"/>
              </a:ext>
            </a:extLst>
          </p:cNvPr>
          <p:cNvSpPr txBox="1"/>
          <p:nvPr/>
        </p:nvSpPr>
        <p:spPr>
          <a:xfrm>
            <a:off x="590029" y="5199979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Riorganizzando i termini: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C8A40E85-6079-DEC0-F1E5-C9E89BE61EE7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4" name="Figura a mano libera: forma 3">
              <a:extLst>
                <a:ext uri="{FF2B5EF4-FFF2-40B4-BE49-F238E27FC236}">
                  <a16:creationId xmlns:a16="http://schemas.microsoft.com/office/drawing/2014/main" id="{0F928097-1EF2-0A68-9298-C79344E8F9C1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3C90786-AB04-9D33-FB8E-4619768820EA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EF9CDF0-3A3D-43A9-364B-07305D41C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0EE9E9D-9B92-D49F-6290-9C289AD08ADE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DB6BB38-4E17-2FE1-4AE8-2838C6DC466C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C4FC5CAE-D651-4317-61F1-D95336E8F87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41C4C052-614D-AADD-321D-50157DEF0C70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4" name="Elemento grafico 13" descr="Processore contorno">
              <a:extLst>
                <a:ext uri="{FF2B5EF4-FFF2-40B4-BE49-F238E27FC236}">
                  <a16:creationId xmlns:a16="http://schemas.microsoft.com/office/drawing/2014/main" id="{C84D3CF8-4A0A-26AF-E952-1E0FA993C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548AFF03-AB9D-6A6C-39C3-5E08183EDD41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964EFF2-58DF-70CC-DE9A-81199887F271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FA739544-AFB4-4C4B-E1C8-42F5BF566D4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F145A38-5FBD-6493-1706-C834910BA78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3" name="Elemento grafico 22" descr="Mano robotica contorno">
              <a:extLst>
                <a:ext uri="{FF2B5EF4-FFF2-40B4-BE49-F238E27FC236}">
                  <a16:creationId xmlns:a16="http://schemas.microsoft.com/office/drawing/2014/main" id="{F3699011-97D7-8E3D-9324-7B39BB61A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60E7022D-0E4E-23DC-9C2B-CDBE8EF691A6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203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6160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CONTROLLI ADATTIVI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1A2753-0B95-C837-5E86-4D64301445FD}"/>
              </a:ext>
            </a:extLst>
          </p:cNvPr>
          <p:cNvSpPr txBox="1"/>
          <p:nvPr/>
        </p:nvSpPr>
        <p:spPr>
          <a:xfrm>
            <a:off x="2108200" y="7200036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p_k,p_D</a:t>
            </a:r>
            <a:r>
              <a:rPr lang="it-IT" dirty="0"/>
              <a:t>)=Y(q,\dot{q},\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</a:t>
            </a:r>
            <a:r>
              <a:rPr lang="it-IT" dirty="0"/>
              <a:t>)\</a:t>
            </a:r>
            <a:r>
              <a:rPr lang="it-IT" dirty="0" err="1"/>
              <a:t>pi_D</a:t>
            </a:r>
            <a:r>
              <a:rPr lang="it-IT" dirty="0"/>
              <a:t>(</a:t>
            </a:r>
            <a:r>
              <a:rPr lang="it-IT" dirty="0" err="1"/>
              <a:t>p_D</a:t>
            </a:r>
            <a:r>
              <a:rPr lang="it-IT" dirty="0"/>
              <a:t>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50A9BF2-FB6E-6A3D-F3AD-9F302DD5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8397439"/>
            <a:ext cx="3962400" cy="152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0ADDEF-BF55-645F-FEC1-2CA444AD37CB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REGRESSORE DINAMICO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AutoShape 10" descr="drawing">
            <a:extLst>
              <a:ext uri="{FF2B5EF4-FFF2-40B4-BE49-F238E27FC236}">
                <a16:creationId xmlns:a16="http://schemas.microsoft.com/office/drawing/2014/main" id="{583B4432-CEBE-B553-4992-BF68B5E2D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4FA411-911B-9312-6713-3EB77D77BE73}"/>
              </a:ext>
            </a:extLst>
          </p:cNvPr>
          <p:cNvSpPr txBox="1"/>
          <p:nvPr/>
        </p:nvSpPr>
        <p:spPr>
          <a:xfrm>
            <a:off x="568034" y="3136366"/>
            <a:ext cx="115163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pPr algn="ctr"/>
            <a:r>
              <a:rPr lang="it-IT" b="1" dirty="0"/>
              <a:t>Il </a:t>
            </a:r>
            <a:r>
              <a:rPr lang="it-IT" b="1" dirty="0" err="1"/>
              <a:t>regressore</a:t>
            </a:r>
            <a:r>
              <a:rPr lang="it-IT" b="1" dirty="0"/>
              <a:t> dinamico del </a:t>
            </a:r>
            <a:r>
              <a:rPr lang="it-IT" b="1" dirty="0" err="1"/>
              <a:t>franka</a:t>
            </a:r>
            <a:r>
              <a:rPr lang="it-IT" b="1" dirty="0"/>
              <a:t> risulta essere estremamente complicato da calcolare, è stato consigliato dunque di semplificare il manipolatore togliendo i due gradi di libertà finali del polso. 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/>
              <a:t>Inoltre per calcolarlo è stato usato il pacchetto </a:t>
            </a:r>
            <a:r>
              <a:rPr lang="it-IT" b="1" dirty="0" err="1"/>
              <a:t>Screw</a:t>
            </a:r>
            <a:r>
              <a:rPr lang="it-IT" b="1" dirty="0"/>
              <a:t> </a:t>
            </a:r>
            <a:r>
              <a:rPr lang="it-IT" b="1" dirty="0" err="1"/>
              <a:t>Calculus</a:t>
            </a:r>
            <a:r>
              <a:rPr lang="it-IT" b="1" dirty="0"/>
              <a:t> con Wolfram Mathematica12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/>
              <a:t>Da qui in poi si riferirà al modello semplificato</a:t>
            </a:r>
          </a:p>
        </p:txBody>
      </p:sp>
      <p:pic>
        <p:nvPicPr>
          <p:cNvPr id="7" name="Elemento grafico 6" descr="Avviso contorno">
            <a:extLst>
              <a:ext uri="{FF2B5EF4-FFF2-40B4-BE49-F238E27FC236}">
                <a16:creationId xmlns:a16="http://schemas.microsoft.com/office/drawing/2014/main" id="{4CA41177-1099-8693-BC34-BA64FA0F4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0000" y="1534886"/>
            <a:ext cx="1894114" cy="1894114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792D1455-BAE1-E968-ABD8-84C6806AACB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26288264-0D11-E068-A3AC-35CE561FD7F1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39DBA04-AC2A-E053-74C9-6807C935AA12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0" name="Elemento grafico 9" descr="Presentazione con grafico a torta contorno">
              <a:extLst>
                <a:ext uri="{FF2B5EF4-FFF2-40B4-BE49-F238E27FC236}">
                  <a16:creationId xmlns:a16="http://schemas.microsoft.com/office/drawing/2014/main" id="{58121B05-F5C9-7A10-3B07-68E0220A0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4614646-4D25-3C05-5092-659A6EC53094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55BD1C8-7CDC-9030-C0D3-5337E79569B8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F8E1197E-0123-4697-2DBA-255B136885EB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12BBF31-A25C-DF6A-CC65-A42E2D9B087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5" name="Elemento grafico 14" descr="Processore contorno">
              <a:extLst>
                <a:ext uri="{FF2B5EF4-FFF2-40B4-BE49-F238E27FC236}">
                  <a16:creationId xmlns:a16="http://schemas.microsoft.com/office/drawing/2014/main" id="{7933BD70-F622-4B50-62A9-E8C1C9ADC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13A7BFA-14C4-2ED6-DCE6-A4F779D95C37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F1763A6-C504-AB6D-3049-FDC49B177724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4ECDB1A0-1234-324F-8D5B-77DE9BC3627F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B775133-60AC-75E9-9B07-8FA7462D5BD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3" name="Elemento grafico 22" descr="Mano robotica contorno">
              <a:extLst>
                <a:ext uri="{FF2B5EF4-FFF2-40B4-BE49-F238E27FC236}">
                  <a16:creationId xmlns:a16="http://schemas.microsoft.com/office/drawing/2014/main" id="{36B550F8-AEC3-90E2-9A15-3A09AF3EE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7048A7B4-DEE8-0426-28FC-C61615AE9D47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999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8860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COMPUTED TORQUE ADATTIVO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1A2753-0B95-C837-5E86-4D64301445FD}"/>
              </a:ext>
            </a:extLst>
          </p:cNvPr>
          <p:cNvSpPr txBox="1"/>
          <p:nvPr/>
        </p:nvSpPr>
        <p:spPr>
          <a:xfrm>
            <a:off x="2108200" y="7200036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p_k,p_D</a:t>
            </a:r>
            <a:r>
              <a:rPr lang="it-IT" dirty="0"/>
              <a:t>)=Y(q,\dot{q},\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</a:t>
            </a:r>
            <a:r>
              <a:rPr lang="it-IT" dirty="0"/>
              <a:t>)\</a:t>
            </a:r>
            <a:r>
              <a:rPr lang="it-IT" dirty="0" err="1"/>
              <a:t>pi_D</a:t>
            </a:r>
            <a:r>
              <a:rPr lang="it-IT" dirty="0"/>
              <a:t>(</a:t>
            </a:r>
            <a:r>
              <a:rPr lang="it-IT" dirty="0" err="1"/>
              <a:t>p_D</a:t>
            </a:r>
            <a:r>
              <a:rPr lang="it-IT" dirty="0"/>
              <a:t>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50A9BF2-FB6E-6A3D-F3AD-9F302DD5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8397439"/>
            <a:ext cx="3962400" cy="152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B20DC3-D486-4D2D-4E4D-02FC09353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41" y="1700731"/>
            <a:ext cx="47626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9055888D-0FCF-BF3A-8731-B38E30F9DA88}"/>
              </a:ext>
            </a:extLst>
          </p:cNvPr>
          <p:cNvGrpSpPr/>
          <p:nvPr/>
        </p:nvGrpSpPr>
        <p:grpSpPr>
          <a:xfrm>
            <a:off x="2286676" y="3089320"/>
            <a:ext cx="8220857" cy="1581911"/>
            <a:chOff x="0" y="2289175"/>
            <a:chExt cx="12192000" cy="227806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1B1BD0F-3922-3787-D334-F07069150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89175"/>
              <a:ext cx="12192000" cy="2278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EC7136F-D6FA-E2AE-F15B-F4154D1A9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4534" y="3428206"/>
              <a:ext cx="2256665" cy="675562"/>
            </a:xfrm>
            <a:prstGeom prst="rect">
              <a:avLst/>
            </a:prstGeom>
          </p:spPr>
        </p:pic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A986B4-4421-9AA5-3E84-34A7DDAF39D0}"/>
              </a:ext>
            </a:extLst>
          </p:cNvPr>
          <p:cNvSpPr txBox="1"/>
          <p:nvPr/>
        </p:nvSpPr>
        <p:spPr>
          <a:xfrm>
            <a:off x="1012302" y="1024775"/>
            <a:ext cx="10777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Garamond" panose="02020404030301010803" pitchFamily="18" charset="0"/>
              </a:rPr>
              <a:t>La coppia in presenza di parametri incerti è definita come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F6884C4-CB6B-9365-E496-30211872E7AE}"/>
              </a:ext>
            </a:extLst>
          </p:cNvPr>
          <p:cNvSpPr txBox="1"/>
          <p:nvPr/>
        </p:nvSpPr>
        <p:spPr>
          <a:xfrm>
            <a:off x="1008475" y="2329266"/>
            <a:ext cx="10777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latin typeface="Garamond" panose="02020404030301010803" pitchFamily="18" charset="0"/>
              </a:rPr>
              <a:t>Dove le matrici dinamiche rappresentate sopra sono stime basate sulle incertezze nel sistema dinamico. Sostituendo la coppia nel modello dinamico si ottiene: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01CB8984-2D0C-D206-2779-2B0672A17F39}"/>
                  </a:ext>
                </a:extLst>
              </p:cNvPr>
              <p:cNvSpPr txBox="1"/>
              <p:nvPr/>
            </p:nvSpPr>
            <p:spPr>
              <a:xfrm>
                <a:off x="962125" y="4722877"/>
                <a:ext cx="113683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dirty="0">
                    <a:latin typeface="Garamond" panose="02020404030301010803" pitchFamily="18" charset="0"/>
                  </a:rPr>
                  <a:t>La matrice stimata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it-IT" sz="2000" dirty="0">
                    <a:latin typeface="Garamond" panose="02020404030301010803" pitchFamily="18" charset="0"/>
                  </a:rPr>
                  <a:t> è considerata invertibile. Come anticipato nella sezione tradizionale del controllo del momento calcolato, la dinamica dell'errore è:</a:t>
                </a: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01CB8984-2D0C-D206-2779-2B0672A17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5" y="4722877"/>
                <a:ext cx="11368314" cy="707886"/>
              </a:xfrm>
              <a:prstGeom prst="rect">
                <a:avLst/>
              </a:prstGeom>
              <a:blipFill>
                <a:blip r:embed="rId15"/>
                <a:stretch>
                  <a:fillRect l="-590" t="-4310" b="-14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Immagine 47" descr="\documentclass{article}&#10;\usepackage{amsmath, amsfonts, amssymb, xcolor}&#10;\pagestyle{empty}&#10;\begin{document}&#10;\begin{align*}&#10;\ddot{e}+K_v\dot{e}+K_pe=\tilde{M}(q)^{-1}Y(q,\dot{q},\ddot{q})\tilde{\pi}_D&#10;\end{align*}&#10;\end{document}" title="IguanaTex Bitmap Display">
            <a:extLst>
              <a:ext uri="{FF2B5EF4-FFF2-40B4-BE49-F238E27FC236}">
                <a16:creationId xmlns:a16="http://schemas.microsoft.com/office/drawing/2014/main" id="{86CE167B-C24E-D16F-4670-FC16E96221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18" y="5499302"/>
            <a:ext cx="3709714" cy="275657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24C29920-4049-708E-8133-1000F338333D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4" name="Figura a mano libera: forma 3">
              <a:extLst>
                <a:ext uri="{FF2B5EF4-FFF2-40B4-BE49-F238E27FC236}">
                  <a16:creationId xmlns:a16="http://schemas.microsoft.com/office/drawing/2014/main" id="{CFC717CC-82A2-E65F-9D1D-327B6115408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917FDC01-F209-7502-24EF-7160E4B04B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6" name="Elemento grafico 5" descr="Presentazione con grafico a torta contorno">
              <a:extLst>
                <a:ext uri="{FF2B5EF4-FFF2-40B4-BE49-F238E27FC236}">
                  <a16:creationId xmlns:a16="http://schemas.microsoft.com/office/drawing/2014/main" id="{C1742E16-DA05-8EE7-4D75-6F801778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C80662BB-2F52-9ABC-B786-EA1EF1D2DC90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1EAAA68-F141-A502-7298-FA11EDCA1C34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03069F85-4BCF-5A6F-2A27-58B943CFBB62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ECBCAC8-9976-0DE0-B33D-8F71C645BDD6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4" name="Elemento grafico 13" descr="Processore contorno">
              <a:extLst>
                <a:ext uri="{FF2B5EF4-FFF2-40B4-BE49-F238E27FC236}">
                  <a16:creationId xmlns:a16="http://schemas.microsoft.com/office/drawing/2014/main" id="{589CAF17-2137-52F2-F577-30D2DABEF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5E2DF424-8A5F-BD8A-47B1-625092405A5A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20B5F1B-12B7-D97E-475E-31277E817CB2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BC17F325-383E-DBE1-37CD-94FD24C423D8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44F2323-8206-EC05-57D5-8F7EC7FAC12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3" name="Elemento grafico 22" descr="Mano robotica contorno">
              <a:extLst>
                <a:ext uri="{FF2B5EF4-FFF2-40B4-BE49-F238E27FC236}">
                  <a16:creationId xmlns:a16="http://schemas.microsoft.com/office/drawing/2014/main" id="{E349C46B-33D7-7EB1-C69B-4546B2AFF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AF32F5FB-2AE4-B669-EA61-AB36CA11BB9C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372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8860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COMPUTED TORQUE ADATTIVO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1A2753-0B95-C837-5E86-4D64301445FD}"/>
              </a:ext>
            </a:extLst>
          </p:cNvPr>
          <p:cNvSpPr txBox="1"/>
          <p:nvPr/>
        </p:nvSpPr>
        <p:spPr>
          <a:xfrm>
            <a:off x="2108200" y="7200036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p_k,p_D</a:t>
            </a:r>
            <a:r>
              <a:rPr lang="it-IT" dirty="0"/>
              <a:t>)=Y(q,\dot{q},\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</a:t>
            </a:r>
            <a:r>
              <a:rPr lang="it-IT" dirty="0"/>
              <a:t>)\</a:t>
            </a:r>
            <a:r>
              <a:rPr lang="it-IT" dirty="0" err="1"/>
              <a:t>pi_D</a:t>
            </a:r>
            <a:r>
              <a:rPr lang="it-IT" dirty="0"/>
              <a:t>(</a:t>
            </a:r>
            <a:r>
              <a:rPr lang="it-IT" dirty="0" err="1"/>
              <a:t>p_D</a:t>
            </a:r>
            <a:r>
              <a:rPr lang="it-IT" dirty="0"/>
              <a:t>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50A9BF2-FB6E-6A3D-F3AD-9F302DD5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8397439"/>
            <a:ext cx="3962400" cy="15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013E2EE-ADE9-5C49-7428-2E0B224F63BE}"/>
                  </a:ext>
                </a:extLst>
              </p:cNvPr>
              <p:cNvSpPr txBox="1"/>
              <p:nvPr/>
            </p:nvSpPr>
            <p:spPr>
              <a:xfrm>
                <a:off x="771015" y="962643"/>
                <a:ext cx="111597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Garamond" panose="02020404030301010803" pitchFamily="18" charset="0"/>
                  </a:rPr>
                  <a:t>Una dinamica appropriata dei parametri di stima dinamica deve essere scelta al fine di garantire la convergenza a zero. Se scriviamo usando la notazione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013E2EE-ADE9-5C49-7428-2E0B224F6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15" y="962643"/>
                <a:ext cx="11159728" cy="646331"/>
              </a:xfrm>
              <a:prstGeom prst="rect">
                <a:avLst/>
              </a:prstGeom>
              <a:blipFill>
                <a:blip r:embed="rId11"/>
                <a:stretch>
                  <a:fillRect l="-437" t="-5660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FECA988-DC04-0C51-45ED-94A6455AF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43" y="1793461"/>
            <a:ext cx="7900677" cy="9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317F00-F1B7-A12E-392D-488DED78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59" y="2868814"/>
            <a:ext cx="7545105" cy="77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43172E-F219-A119-4DF5-44C6A9094966}"/>
              </a:ext>
            </a:extLst>
          </p:cNvPr>
          <p:cNvSpPr txBox="1"/>
          <p:nvPr/>
        </p:nvSpPr>
        <p:spPr>
          <a:xfrm>
            <a:off x="771015" y="3359487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La sua derivata: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AA6C810-4142-1540-5AA1-CA00868C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75" y="3727829"/>
            <a:ext cx="6937829" cy="124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DC5187-4444-439E-85DE-EE7DC64BAB81}"/>
              </a:ext>
            </a:extLst>
          </p:cNvPr>
          <p:cNvSpPr txBox="1"/>
          <p:nvPr/>
        </p:nvSpPr>
        <p:spPr>
          <a:xfrm>
            <a:off x="775116" y="2652250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E la funzione di </a:t>
            </a:r>
            <a:r>
              <a:rPr lang="it-IT" dirty="0" err="1">
                <a:latin typeface="Garamond" panose="02020404030301010803" pitchFamily="18" charset="0"/>
              </a:rPr>
              <a:t>Lyapunov</a:t>
            </a:r>
            <a:r>
              <a:rPr lang="it-IT" dirty="0">
                <a:latin typeface="Garamond" panose="02020404030301010803" pitchFamily="18" charset="0"/>
              </a:rPr>
              <a:t> sarà: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0457593-26AD-65F9-524A-FE49CFC32BB9}"/>
              </a:ext>
            </a:extLst>
          </p:cNvPr>
          <p:cNvSpPr txBox="1"/>
          <p:nvPr/>
        </p:nvSpPr>
        <p:spPr>
          <a:xfrm>
            <a:off x="719978" y="5101389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e la dinamica dei parametri che la rende </a:t>
            </a:r>
            <a:r>
              <a:rPr lang="it-IT" dirty="0" err="1">
                <a:latin typeface="Garamond" panose="02020404030301010803" pitchFamily="18" charset="0"/>
              </a:rPr>
              <a:t>n.d</a:t>
            </a:r>
            <a:r>
              <a:rPr lang="it-IT" dirty="0">
                <a:latin typeface="Garamond" panose="02020404030301010803" pitchFamily="18" charset="0"/>
              </a:rPr>
              <a:t> è: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6235B2F-3CAF-7E37-5B09-E6F6932A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34" y="5485278"/>
            <a:ext cx="7287310" cy="5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F2F945C-EE6A-30FC-CA89-0A0244165033}"/>
              </a:ext>
            </a:extLst>
          </p:cNvPr>
          <p:cNvSpPr txBox="1"/>
          <p:nvPr/>
        </p:nvSpPr>
        <p:spPr>
          <a:xfrm>
            <a:off x="775116" y="5902144"/>
            <a:ext cx="797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Garamond" panose="02020404030301010803" pitchFamily="18" charset="0"/>
              </a:rPr>
              <a:t>I </a:t>
            </a:r>
            <a:r>
              <a:rPr lang="en-US" dirty="0" err="1">
                <a:latin typeface="Garamond" panose="02020404030301010803" pitchFamily="18" charset="0"/>
              </a:rPr>
              <a:t>problemi</a:t>
            </a:r>
            <a:r>
              <a:rPr lang="en-US" dirty="0">
                <a:latin typeface="Garamond" panose="02020404030301010803" pitchFamily="18" charset="0"/>
              </a:rPr>
              <a:t> di </a:t>
            </a:r>
            <a:r>
              <a:rPr lang="en-US" dirty="0" err="1">
                <a:latin typeface="Garamond" panose="02020404030301010803" pitchFamily="18" charset="0"/>
              </a:rPr>
              <a:t>questo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tipo</a:t>
            </a:r>
            <a:r>
              <a:rPr lang="en-US" dirty="0">
                <a:latin typeface="Garamond" panose="02020404030301010803" pitchFamily="18" charset="0"/>
              </a:rPr>
              <a:t> di </a:t>
            </a:r>
            <a:r>
              <a:rPr lang="en-US" dirty="0" err="1">
                <a:latin typeface="Garamond" panose="02020404030301010803" pitchFamily="18" charset="0"/>
              </a:rPr>
              <a:t>controllo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sono</a:t>
            </a:r>
            <a:r>
              <a:rPr lang="en-US" dirty="0">
                <a:latin typeface="Garamond" panose="02020404030301010803" pitchFamily="18" charset="0"/>
              </a:rPr>
              <a:t>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Invertire</a:t>
            </a:r>
            <a:r>
              <a:rPr lang="en-US" dirty="0">
                <a:latin typeface="Garamond" panose="02020404030301010803" pitchFamily="18" charset="0"/>
              </a:rPr>
              <a:t> la </a:t>
            </a:r>
            <a:r>
              <a:rPr lang="en-US" dirty="0" err="1">
                <a:latin typeface="Garamond" panose="02020404030301010803" pitchFamily="18" charset="0"/>
              </a:rPr>
              <a:t>matrice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d’inerzia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stimata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che</a:t>
            </a:r>
            <a:r>
              <a:rPr lang="en-US" dirty="0">
                <a:latin typeface="Garamond" panose="02020404030301010803" pitchFamily="18" charset="0"/>
              </a:rPr>
              <a:t> non è sempre </a:t>
            </a:r>
            <a:r>
              <a:rPr lang="en-US" dirty="0" err="1">
                <a:latin typeface="Garamond" panose="02020404030301010803" pitchFamily="18" charset="0"/>
              </a:rPr>
              <a:t>garantita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invertibile</a:t>
            </a:r>
            <a:endParaRPr lang="en-US" dirty="0">
              <a:latin typeface="Garamond" panose="020204040303010108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Una buona </a:t>
            </a:r>
            <a:r>
              <a:rPr lang="en-US" dirty="0" err="1">
                <a:latin typeface="Garamond" panose="02020404030301010803" pitchFamily="18" charset="0"/>
              </a:rPr>
              <a:t>stima</a:t>
            </a:r>
            <a:r>
              <a:rPr lang="en-US" dirty="0">
                <a:latin typeface="Garamond" panose="02020404030301010803" pitchFamily="18" charset="0"/>
              </a:rPr>
              <a:t> per </a:t>
            </a:r>
            <a:r>
              <a:rPr lang="en-US" dirty="0" err="1">
                <a:latin typeface="Garamond" panose="02020404030301010803" pitchFamily="18" charset="0"/>
              </a:rPr>
              <a:t>l’accelerazione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dei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giunti</a:t>
            </a:r>
            <a:r>
              <a:rPr lang="en-US" dirty="0">
                <a:latin typeface="Garamond" panose="02020404030301010803" pitchFamily="18" charset="0"/>
              </a:rPr>
              <a:t>  </a:t>
            </a:r>
            <a:endParaRPr lang="en-US" b="0" i="0" dirty="0">
              <a:effectLst/>
              <a:latin typeface="Garamond" panose="02020404030301010803" pitchFamily="18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C720F0E-A17A-3309-6324-2A0A7856DDD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4" name="Figura a mano libera: forma 3">
              <a:extLst>
                <a:ext uri="{FF2B5EF4-FFF2-40B4-BE49-F238E27FC236}">
                  <a16:creationId xmlns:a16="http://schemas.microsoft.com/office/drawing/2014/main" id="{83E513E2-4197-4597-DC21-FE22A73A129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81787160-F6C3-A41F-6936-5795482059D7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0C9758BF-EA3C-6364-9620-F6E5D7E6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3755159-CC70-61FC-C7A9-A62CCB1822BA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46EA112C-F8E5-6866-3A7C-AB2F5D6FD6D1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0243C4FB-F6D8-5337-52EF-10DE45EAEF3F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D86477E-096F-26B3-D5D2-538194CE9A8A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61623BD4-7798-FECD-803F-4FCFB0113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2FB770A3-F416-9838-7755-9741A828CE66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CB10FCE-2FBD-21FD-89B4-44FA6FA276FD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E78975A5-002B-AA64-E4AE-ED3E6EBFD273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B90E195-ABDE-2982-D598-8C809693FBBA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3" name="Elemento grafico 22" descr="Mano robotica contorno">
              <a:extLst>
                <a:ext uri="{FF2B5EF4-FFF2-40B4-BE49-F238E27FC236}">
                  <a16:creationId xmlns:a16="http://schemas.microsoft.com/office/drawing/2014/main" id="{647AC405-B8C9-2669-D665-4CD124236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668FBEE1-CAEF-0376-F82B-3FC00242D058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277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8860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COMPUTED TORQUE ADATTIVO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1A2753-0B95-C837-5E86-4D64301445FD}"/>
              </a:ext>
            </a:extLst>
          </p:cNvPr>
          <p:cNvSpPr txBox="1"/>
          <p:nvPr/>
        </p:nvSpPr>
        <p:spPr>
          <a:xfrm>
            <a:off x="2108200" y="7200036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p_k,p_D</a:t>
            </a:r>
            <a:r>
              <a:rPr lang="it-IT" dirty="0"/>
              <a:t>)=Y(q,\dot{q},\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</a:t>
            </a:r>
            <a:r>
              <a:rPr lang="it-IT" dirty="0"/>
              <a:t>)\</a:t>
            </a:r>
            <a:r>
              <a:rPr lang="it-IT" dirty="0" err="1"/>
              <a:t>pi_D</a:t>
            </a:r>
            <a:r>
              <a:rPr lang="it-IT" dirty="0"/>
              <a:t>(</a:t>
            </a:r>
            <a:r>
              <a:rPr lang="it-IT" dirty="0" err="1"/>
              <a:t>p_D</a:t>
            </a:r>
            <a:r>
              <a:rPr lang="it-IT" dirty="0"/>
              <a:t>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50A9BF2-FB6E-6A3D-F3AD-9F302DD5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8397439"/>
            <a:ext cx="3962400" cy="15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013E2EE-ADE9-5C49-7428-2E0B224F63BE}"/>
                  </a:ext>
                </a:extLst>
              </p:cNvPr>
              <p:cNvSpPr txBox="1"/>
              <p:nvPr/>
            </p:nvSpPr>
            <p:spPr>
              <a:xfrm>
                <a:off x="771015" y="962643"/>
                <a:ext cx="111597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Garamond" panose="02020404030301010803" pitchFamily="18" charset="0"/>
                  </a:rPr>
                  <a:t>Una dinamica appropriata dei parametri di stima dinamica deve essere scelta al fine di garantire la convergenza a zero. Se scriviamo usando la notazione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013E2EE-ADE9-5C49-7428-2E0B224F6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15" y="962643"/>
                <a:ext cx="11159728" cy="646331"/>
              </a:xfrm>
              <a:prstGeom prst="rect">
                <a:avLst/>
              </a:prstGeom>
              <a:blipFill>
                <a:blip r:embed="rId11"/>
                <a:stretch>
                  <a:fillRect l="-437" t="-5660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FECA988-DC04-0C51-45ED-94A6455AF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43" y="1793461"/>
            <a:ext cx="7900677" cy="9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317F00-F1B7-A12E-392D-488DED78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59" y="2868814"/>
            <a:ext cx="7545105" cy="77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43172E-F219-A119-4DF5-44C6A9094966}"/>
              </a:ext>
            </a:extLst>
          </p:cNvPr>
          <p:cNvSpPr txBox="1"/>
          <p:nvPr/>
        </p:nvSpPr>
        <p:spPr>
          <a:xfrm>
            <a:off x="771015" y="3359487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La sua derivata: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AA6C810-4142-1540-5AA1-CA00868C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75" y="3727829"/>
            <a:ext cx="6937829" cy="124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DC5187-4444-439E-85DE-EE7DC64BAB81}"/>
              </a:ext>
            </a:extLst>
          </p:cNvPr>
          <p:cNvSpPr txBox="1"/>
          <p:nvPr/>
        </p:nvSpPr>
        <p:spPr>
          <a:xfrm>
            <a:off x="775116" y="2652250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E la funzione di </a:t>
            </a:r>
            <a:r>
              <a:rPr lang="it-IT" dirty="0" err="1">
                <a:latin typeface="Garamond" panose="02020404030301010803" pitchFamily="18" charset="0"/>
              </a:rPr>
              <a:t>Lyapunov</a:t>
            </a:r>
            <a:r>
              <a:rPr lang="it-IT" dirty="0">
                <a:latin typeface="Garamond" panose="02020404030301010803" pitchFamily="18" charset="0"/>
              </a:rPr>
              <a:t> sarà: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0457593-26AD-65F9-524A-FE49CFC32BB9}"/>
              </a:ext>
            </a:extLst>
          </p:cNvPr>
          <p:cNvSpPr txBox="1"/>
          <p:nvPr/>
        </p:nvSpPr>
        <p:spPr>
          <a:xfrm>
            <a:off x="719978" y="5101389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e la dinamica dei parametri che la rende </a:t>
            </a:r>
            <a:r>
              <a:rPr lang="it-IT" dirty="0" err="1">
                <a:latin typeface="Garamond" panose="02020404030301010803" pitchFamily="18" charset="0"/>
              </a:rPr>
              <a:t>n.d</a:t>
            </a:r>
            <a:r>
              <a:rPr lang="it-IT" dirty="0">
                <a:latin typeface="Garamond" panose="02020404030301010803" pitchFamily="18" charset="0"/>
              </a:rPr>
              <a:t> è: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6235B2F-3CAF-7E37-5B09-E6F6932A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34" y="5485278"/>
            <a:ext cx="7287310" cy="5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F2F945C-EE6A-30FC-CA89-0A0244165033}"/>
              </a:ext>
            </a:extLst>
          </p:cNvPr>
          <p:cNvSpPr txBox="1"/>
          <p:nvPr/>
        </p:nvSpPr>
        <p:spPr>
          <a:xfrm>
            <a:off x="775116" y="5902144"/>
            <a:ext cx="797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Garamond" panose="02020404030301010803" pitchFamily="18" charset="0"/>
              </a:rPr>
              <a:t>I </a:t>
            </a:r>
            <a:r>
              <a:rPr lang="en-US" dirty="0" err="1">
                <a:latin typeface="Garamond" panose="02020404030301010803" pitchFamily="18" charset="0"/>
              </a:rPr>
              <a:t>problemi</a:t>
            </a:r>
            <a:r>
              <a:rPr lang="en-US" dirty="0">
                <a:latin typeface="Garamond" panose="02020404030301010803" pitchFamily="18" charset="0"/>
              </a:rPr>
              <a:t> di </a:t>
            </a:r>
            <a:r>
              <a:rPr lang="en-US" dirty="0" err="1">
                <a:latin typeface="Garamond" panose="02020404030301010803" pitchFamily="18" charset="0"/>
              </a:rPr>
              <a:t>questo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tipo</a:t>
            </a:r>
            <a:r>
              <a:rPr lang="en-US" dirty="0">
                <a:latin typeface="Garamond" panose="02020404030301010803" pitchFamily="18" charset="0"/>
              </a:rPr>
              <a:t> di </a:t>
            </a:r>
            <a:r>
              <a:rPr lang="en-US" dirty="0" err="1">
                <a:latin typeface="Garamond" panose="02020404030301010803" pitchFamily="18" charset="0"/>
              </a:rPr>
              <a:t>controllo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sono</a:t>
            </a:r>
            <a:r>
              <a:rPr lang="en-US" dirty="0">
                <a:latin typeface="Garamond" panose="02020404030301010803" pitchFamily="18" charset="0"/>
              </a:rPr>
              <a:t>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Garamond" panose="02020404030301010803" pitchFamily="18" charset="0"/>
              </a:rPr>
              <a:t>Invertire</a:t>
            </a:r>
            <a:r>
              <a:rPr lang="en-US" dirty="0">
                <a:latin typeface="Garamond" panose="02020404030301010803" pitchFamily="18" charset="0"/>
              </a:rPr>
              <a:t> la </a:t>
            </a:r>
            <a:r>
              <a:rPr lang="en-US" dirty="0" err="1">
                <a:latin typeface="Garamond" panose="02020404030301010803" pitchFamily="18" charset="0"/>
              </a:rPr>
              <a:t>matrice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d’inerzia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stimata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che</a:t>
            </a:r>
            <a:r>
              <a:rPr lang="en-US" dirty="0">
                <a:latin typeface="Garamond" panose="02020404030301010803" pitchFamily="18" charset="0"/>
              </a:rPr>
              <a:t> non è sempre </a:t>
            </a:r>
            <a:r>
              <a:rPr lang="en-US" dirty="0" err="1">
                <a:latin typeface="Garamond" panose="02020404030301010803" pitchFamily="18" charset="0"/>
              </a:rPr>
              <a:t>garantita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invertibile</a:t>
            </a:r>
            <a:endParaRPr lang="en-US" dirty="0">
              <a:latin typeface="Garamond" panose="02020404030301010803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Una buona </a:t>
            </a:r>
            <a:r>
              <a:rPr lang="en-US" dirty="0" err="1">
                <a:latin typeface="Garamond" panose="02020404030301010803" pitchFamily="18" charset="0"/>
              </a:rPr>
              <a:t>stima</a:t>
            </a:r>
            <a:r>
              <a:rPr lang="en-US" dirty="0">
                <a:latin typeface="Garamond" panose="02020404030301010803" pitchFamily="18" charset="0"/>
              </a:rPr>
              <a:t> per </a:t>
            </a:r>
            <a:r>
              <a:rPr lang="en-US" dirty="0" err="1">
                <a:latin typeface="Garamond" panose="02020404030301010803" pitchFamily="18" charset="0"/>
              </a:rPr>
              <a:t>l’accelerazione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dei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dirty="0" err="1">
                <a:latin typeface="Garamond" panose="02020404030301010803" pitchFamily="18" charset="0"/>
              </a:rPr>
              <a:t>giunti</a:t>
            </a:r>
            <a:r>
              <a:rPr lang="en-US" dirty="0">
                <a:latin typeface="Garamond" panose="02020404030301010803" pitchFamily="18" charset="0"/>
              </a:rPr>
              <a:t>  </a:t>
            </a:r>
            <a:endParaRPr lang="en-US" b="0" i="0" dirty="0">
              <a:effectLst/>
              <a:latin typeface="Garamond" panose="02020404030301010803" pitchFamily="18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FFCE20A-331F-1871-352D-78F64C2EED36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4" name="Figura a mano libera: forma 3">
              <a:extLst>
                <a:ext uri="{FF2B5EF4-FFF2-40B4-BE49-F238E27FC236}">
                  <a16:creationId xmlns:a16="http://schemas.microsoft.com/office/drawing/2014/main" id="{3F94777F-65E4-64CB-770A-A9023EC84588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8641EF16-F93E-6F8D-A92A-D89A6EBCC54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AC008B9B-DD75-CCB8-5C2F-504048C2B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6BDCCE6-BE95-9A19-A004-BFCB7ECB4CB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DF630C2D-DDA9-C421-5656-3D216A416BB3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A5A84D7-7AB2-5B95-5EBF-5BCA68B75EF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658980D-3321-67C1-80D0-4C93B2B401CD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EBAB8067-E7B1-6690-0BD5-001AC8354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FD59A751-C509-9D52-AAF0-D83CA7237F21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3190E1A-8550-2B5F-FCDD-5CCAF8379744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2AD2DBD4-1B5B-3C07-45E5-088F7F01DCE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9DE13427-92C2-FB09-30DB-555FB623DF5E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3" name="Elemento grafico 22" descr="Mano robotica contorno">
              <a:extLst>
                <a:ext uri="{FF2B5EF4-FFF2-40B4-BE49-F238E27FC236}">
                  <a16:creationId xmlns:a16="http://schemas.microsoft.com/office/drawing/2014/main" id="{E8BAB0E8-8B45-E324-E413-AF2EF3CE8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D6F29AA8-9F46-F680-AD1A-AC9DAF2D5812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446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8860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COMPUTED TORQUE ADATTIVO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1A2753-0B95-C837-5E86-4D64301445FD}"/>
              </a:ext>
            </a:extLst>
          </p:cNvPr>
          <p:cNvSpPr txBox="1"/>
          <p:nvPr/>
        </p:nvSpPr>
        <p:spPr>
          <a:xfrm>
            <a:off x="2108200" y="7200036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p_k,p_D</a:t>
            </a:r>
            <a:r>
              <a:rPr lang="it-IT" dirty="0"/>
              <a:t>)=Y(q,\dot{q},\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</a:t>
            </a:r>
            <a:r>
              <a:rPr lang="it-IT" dirty="0"/>
              <a:t>)\</a:t>
            </a:r>
            <a:r>
              <a:rPr lang="it-IT" dirty="0" err="1"/>
              <a:t>pi_D</a:t>
            </a:r>
            <a:r>
              <a:rPr lang="it-IT" dirty="0"/>
              <a:t>(</a:t>
            </a:r>
            <a:r>
              <a:rPr lang="it-IT" dirty="0" err="1"/>
              <a:t>p_D</a:t>
            </a:r>
            <a:r>
              <a:rPr lang="it-IT" dirty="0"/>
              <a:t>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50A9BF2-FB6E-6A3D-F3AD-9F302DD5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8397439"/>
            <a:ext cx="3962400" cy="152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C16F52-76D3-C96D-DA6A-FBA473C1B190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IMPLEMENTAZIONE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ECC3C5-7C54-F0E7-E8E2-A17665410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92" y="1440479"/>
            <a:ext cx="4707886" cy="8275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3525415-7273-FD4F-0DD1-B3BABE58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92" y="2326106"/>
            <a:ext cx="5769494" cy="3033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97C563C-009A-3834-44C4-0DC5993FB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79" y="2900832"/>
            <a:ext cx="3903722" cy="6027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2CC88E9-DCF4-8FE5-4959-158F18195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979" y="3458525"/>
            <a:ext cx="3599782" cy="6398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B4D2286-2FEA-AE5D-47AA-AF397A8A6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979" y="4200203"/>
            <a:ext cx="4939584" cy="15711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2A36951-334A-A91D-A0AA-924BBA68F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979" y="6051955"/>
            <a:ext cx="5093119" cy="304938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D7290A9-B26B-02E0-E713-FE4B4BEC49EE}"/>
              </a:ext>
            </a:extLst>
          </p:cNvPr>
          <p:cNvGrpSpPr/>
          <p:nvPr/>
        </p:nvGrpSpPr>
        <p:grpSpPr>
          <a:xfrm>
            <a:off x="762270" y="1213880"/>
            <a:ext cx="7766094" cy="360000"/>
            <a:chOff x="1045248" y="1274612"/>
            <a:chExt cx="7766094" cy="360000"/>
          </a:xfrm>
        </p:grpSpPr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1752BDB-D1F6-9FCE-A86E-3252AC3A706D}"/>
                </a:ext>
              </a:extLst>
            </p:cNvPr>
            <p:cNvSpPr txBox="1"/>
            <p:nvPr/>
          </p:nvSpPr>
          <p:spPr>
            <a:xfrm>
              <a:off x="1502448" y="1285335"/>
              <a:ext cx="7308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PERTURBAZIONE INIZIALE DEI PARAMETRI (10%)</a:t>
              </a:r>
            </a:p>
          </p:txBody>
        </p:sp>
        <p:pic>
          <p:nvPicPr>
            <p:cNvPr id="34" name="Elemento grafico 33" descr="Badge 1 contorno">
              <a:extLst>
                <a:ext uri="{FF2B5EF4-FFF2-40B4-BE49-F238E27FC236}">
                  <a16:creationId xmlns:a16="http://schemas.microsoft.com/office/drawing/2014/main" id="{C76F58D6-788A-6C19-DFD4-8FA451D65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BA4E531C-A0F5-2680-7813-54C32EACB691}"/>
              </a:ext>
            </a:extLst>
          </p:cNvPr>
          <p:cNvGrpSpPr/>
          <p:nvPr/>
        </p:nvGrpSpPr>
        <p:grpSpPr>
          <a:xfrm>
            <a:off x="749109" y="2627969"/>
            <a:ext cx="9317316" cy="360000"/>
            <a:chOff x="1045248" y="1274612"/>
            <a:chExt cx="9317316" cy="360000"/>
          </a:xfrm>
        </p:grpSpPr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16D275BB-EB79-D04B-7B2F-A8C33094D905}"/>
                </a:ext>
              </a:extLst>
            </p:cNvPr>
            <p:cNvSpPr txBox="1"/>
            <p:nvPr/>
          </p:nvSpPr>
          <p:spPr>
            <a:xfrm>
              <a:off x="1502447" y="1285335"/>
              <a:ext cx="8860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CALCOLO DELLA COPPIA CON LE STIME AGGIORNATE</a:t>
              </a:r>
            </a:p>
          </p:txBody>
        </p:sp>
        <p:pic>
          <p:nvPicPr>
            <p:cNvPr id="48" name="Elemento grafico 47" descr="Badge contorno">
              <a:extLst>
                <a:ext uri="{FF2B5EF4-FFF2-40B4-BE49-F238E27FC236}">
                  <a16:creationId xmlns:a16="http://schemas.microsoft.com/office/drawing/2014/main" id="{3B62E028-5CA3-7924-14F6-FAA0478CC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C5CBD02E-AC25-F370-774F-7D31808AD2E3}"/>
              </a:ext>
            </a:extLst>
          </p:cNvPr>
          <p:cNvGrpSpPr/>
          <p:nvPr/>
        </p:nvGrpSpPr>
        <p:grpSpPr>
          <a:xfrm>
            <a:off x="749109" y="4328220"/>
            <a:ext cx="6135112" cy="360000"/>
            <a:chOff x="1045248" y="1274612"/>
            <a:chExt cx="6135112" cy="360000"/>
          </a:xfrm>
        </p:grpSpPr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BFE26E15-5BDA-ABC4-4722-FD37B4DC80DD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DETERMINAZIONE PARAMETRI REALI</a:t>
              </a:r>
            </a:p>
          </p:txBody>
        </p:sp>
        <p:pic>
          <p:nvPicPr>
            <p:cNvPr id="51" name="Elemento grafico 50" descr="Badge 3 contorno">
              <a:extLst>
                <a:ext uri="{FF2B5EF4-FFF2-40B4-BE49-F238E27FC236}">
                  <a16:creationId xmlns:a16="http://schemas.microsoft.com/office/drawing/2014/main" id="{ADC5CF8F-8A93-FD75-7BB3-B44081B2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04B4C8BA-B9E7-E9E1-01E7-B6E1A1C2AABD}"/>
              </a:ext>
            </a:extLst>
          </p:cNvPr>
          <p:cNvGrpSpPr/>
          <p:nvPr/>
        </p:nvGrpSpPr>
        <p:grpSpPr>
          <a:xfrm>
            <a:off x="733162" y="5650448"/>
            <a:ext cx="6135112" cy="360000"/>
            <a:chOff x="1045248" y="1274612"/>
            <a:chExt cx="6135112" cy="360000"/>
          </a:xfrm>
        </p:grpSpPr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A43DCC5C-9BA6-3242-2A88-A6A812459D18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UPDATE STIMA</a:t>
              </a:r>
            </a:p>
          </p:txBody>
        </p:sp>
        <p:pic>
          <p:nvPicPr>
            <p:cNvPr id="54" name="Elemento grafico 53" descr="Badge 4 contorno">
              <a:extLst>
                <a:ext uri="{FF2B5EF4-FFF2-40B4-BE49-F238E27FC236}">
                  <a16:creationId xmlns:a16="http://schemas.microsoft.com/office/drawing/2014/main" id="{17034CBD-0C87-0274-B263-D5831A89B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magine 58">
            <a:extLst>
              <a:ext uri="{FF2B5EF4-FFF2-40B4-BE49-F238E27FC236}">
                <a16:creationId xmlns:a16="http://schemas.microsoft.com/office/drawing/2014/main" id="{384C2C2B-F482-288A-9A1E-397CC566D1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8979" y="4561060"/>
            <a:ext cx="4220548" cy="1035353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864F51F-E102-1BB7-9245-24BCEBF984DB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2510533-2702-A0E3-0458-779C9C4EB1D8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BA03A16-2C22-F2F9-12DD-A13B05159355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9" name="Elemento grafico 8" descr="Presentazione con grafico a torta contorno">
              <a:extLst>
                <a:ext uri="{FF2B5EF4-FFF2-40B4-BE49-F238E27FC236}">
                  <a16:creationId xmlns:a16="http://schemas.microsoft.com/office/drawing/2014/main" id="{C03DCAA8-9C58-6EB8-39D5-ADF1571E6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2CA8900-B449-DD22-1D2F-F76CE7615DE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2244059-DC53-2C55-B296-0B9709DEFD7C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F1750FA6-9D53-6E8E-F857-B2FF9B1E450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35817D2C-8EB8-1921-E05D-29C8B8E7B58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E63D3526-7A6B-B999-B0FE-83D34D883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F3D0D3D-9A19-739A-B5E0-A06B3A6252B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00EB0FA-414C-8660-1111-571C61F4FCE1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3B51CB38-57E7-68D4-7EC0-49BA83B9192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3584FFB5-3E7A-7560-FBA4-94BE4304371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57" name="Elemento grafico 56" descr="Mano robotica contorno">
              <a:extLst>
                <a:ext uri="{FF2B5EF4-FFF2-40B4-BE49-F238E27FC236}">
                  <a16:creationId xmlns:a16="http://schemas.microsoft.com/office/drawing/2014/main" id="{A1BBC9EA-98B9-B3E8-B156-B1B0EF0B4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698D36E0-339A-51DB-6B04-DD27B6DB5DBF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366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73350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BACKSTEPPING ADATTIVO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1A2753-0B95-C837-5E86-4D64301445FD}"/>
              </a:ext>
            </a:extLst>
          </p:cNvPr>
          <p:cNvSpPr txBox="1"/>
          <p:nvPr/>
        </p:nvSpPr>
        <p:spPr>
          <a:xfrm>
            <a:off x="2108200" y="7216159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p_k,p_D</a:t>
            </a:r>
            <a:r>
              <a:rPr lang="it-IT" dirty="0"/>
              <a:t>)=Y(q,\dot{q},\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</a:t>
            </a:r>
            <a:r>
              <a:rPr lang="it-IT" dirty="0"/>
              <a:t>)\</a:t>
            </a:r>
            <a:r>
              <a:rPr lang="it-IT" dirty="0" err="1"/>
              <a:t>pi_D</a:t>
            </a:r>
            <a:r>
              <a:rPr lang="it-IT" dirty="0"/>
              <a:t>(</a:t>
            </a:r>
            <a:r>
              <a:rPr lang="it-IT" dirty="0" err="1"/>
              <a:t>p_D</a:t>
            </a:r>
            <a:r>
              <a:rPr lang="it-IT" dirty="0"/>
              <a:t>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50A9BF2-FB6E-6A3D-F3AD-9F302DD5D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800" y="8397439"/>
            <a:ext cx="3962400" cy="152400"/>
          </a:xfrm>
          <a:prstGeom prst="rect">
            <a:avLst/>
          </a:prstGeom>
        </p:spPr>
      </p:pic>
      <p:pic>
        <p:nvPicPr>
          <p:cNvPr id="6" name="Immagine 5" descr="\documentclass{article}&#10;\usepackage{amsmath, amsfonts, amssymb, xcolor}&#10;\pagestyle{empty}&#10;\begin{document}&#10;\begin{align*}&#10;\tau = \hat{M}(q) \ddot{q}_r + \hat{C}(q, \dot{q}) \dot{q}_r + \hat{G}(q) + K_d s + e&#10;\end{align*}&#10;\end{document}" title="IguanaTex Bitmap Display">
            <a:extLst>
              <a:ext uri="{FF2B5EF4-FFF2-40B4-BE49-F238E27FC236}">
                <a16:creationId xmlns:a16="http://schemas.microsoft.com/office/drawing/2014/main" id="{2B7BF2FF-5D16-08C3-23D9-CABAB6E30F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13" y="2813838"/>
            <a:ext cx="4580571" cy="303238"/>
          </a:xfrm>
          <a:prstGeom prst="rect">
            <a:avLst/>
          </a:prstGeom>
        </p:spPr>
      </p:pic>
      <p:pic>
        <p:nvPicPr>
          <p:cNvPr id="9" name="Immagine 8" descr="\documentclass{article}&#10;\usepackage{amsmath, amsfonts, amssymb, xcolor}&#10;\pagestyle{empty}&#10;\begin{document}&#10;\begin{align*}&#10;\tau = Y(q, \dot{q}, \dot{q}_r, \ddot{q}_r) \hat{\pi} + K_d s + e&#10;\end{align*}&#10;\end{document}" title="IguanaTex Bitmap Display">
            <a:extLst>
              <a:ext uri="{FF2B5EF4-FFF2-40B4-BE49-F238E27FC236}">
                <a16:creationId xmlns:a16="http://schemas.microsoft.com/office/drawing/2014/main" id="{C467587C-CE05-8689-5EDA-CEF4C69AFE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36" y="3218545"/>
            <a:ext cx="3233524" cy="254476"/>
          </a:xfrm>
          <a:prstGeom prst="rect">
            <a:avLst/>
          </a:prstGeom>
        </p:spPr>
      </p:pic>
      <p:pic>
        <p:nvPicPr>
          <p:cNvPr id="55" name="Immagine 54" descr="\documentclass{article}&#10;\usepackage{amsmath, amsfonts, amssymb, xcolor}&#10;\pagestyle{empty}&#10;\begin{document}&#10;\begin{align*}&#10;B(q)\ddot{q}+C(q,\dot{q})\dot{q}+G(q)=Y(q,\dot{q},\ddot{q},\delta)\pi&#10;\end{align*}&#10;\end{document}" title="IguanaTex Bitmap Display">
            <a:extLst>
              <a:ext uri="{FF2B5EF4-FFF2-40B4-BE49-F238E27FC236}">
                <a16:creationId xmlns:a16="http://schemas.microsoft.com/office/drawing/2014/main" id="{DC41B6FF-4968-A860-CC87-BAC8E499D2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76" y="2055451"/>
            <a:ext cx="4355047" cy="254476"/>
          </a:xfrm>
          <a:prstGeom prst="rect">
            <a:avLst/>
          </a:prstGeom>
        </p:spPr>
      </p:pic>
      <p:pic>
        <p:nvPicPr>
          <p:cNvPr id="60" name="Immagine 59" descr="\documentclass{article}&#10;\usepackage{amsmath, amsfonts, amssymb, xcolor}&#10;\pagestyle{empty}&#10;\begin{document}&#10;\begin{align*}&#10;\dot{\hat{\pi}}=u_p=R^{-1}Y^T(q,\dot{q_r},\ddot{q}_r)s&#10;\end{align*}&#10;\end{document}" title="IguanaTex Bitmap Display">
            <a:extLst>
              <a:ext uri="{FF2B5EF4-FFF2-40B4-BE49-F238E27FC236}">
                <a16:creationId xmlns:a16="http://schemas.microsoft.com/office/drawing/2014/main" id="{2EF0E279-E451-182A-0F4F-1F2EBC7EFC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76" y="4021289"/>
            <a:ext cx="3011047" cy="309333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9E74134B-617A-734D-5B7F-9BC6E9AE02BD}"/>
              </a:ext>
            </a:extLst>
          </p:cNvPr>
          <p:cNvSpPr txBox="1"/>
          <p:nvPr/>
        </p:nvSpPr>
        <p:spPr>
          <a:xfrm>
            <a:off x="974202" y="1620940"/>
            <a:ext cx="1115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Equazione della dinamica con il </a:t>
            </a:r>
            <a:r>
              <a:rPr lang="it-IT" dirty="0" err="1">
                <a:latin typeface="Garamond" panose="02020404030301010803" pitchFamily="18" charset="0"/>
              </a:rPr>
              <a:t>regressore</a:t>
            </a:r>
            <a:endParaRPr lang="it-IT" dirty="0">
              <a:latin typeface="Garamond" panose="02020404030301010803" pitchFamily="18" charset="0"/>
            </a:endParaRPr>
          </a:p>
        </p:txBody>
      </p:sp>
      <p:pic>
        <p:nvPicPr>
          <p:cNvPr id="62" name="Immagine 61" descr="\documentclass{article}&#10;\usepackage{amsmath, amsfonts, amssymb, xcolor}&#10;\pagestyle{empty}&#10;\begin{document}&#10;\begin{align*}&#10;\tau = M\ddot{q}r +C\dot{q}r+G+K_ds+\bar{\tau}&#10;\end{align*}&#10;\end{document}" title="IguanaTex Bitmap Display">
            <a:extLst>
              <a:ext uri="{FF2B5EF4-FFF2-40B4-BE49-F238E27FC236}">
                <a16:creationId xmlns:a16="http://schemas.microsoft.com/office/drawing/2014/main" id="{B7708A86-62EF-FDFA-F3E7-66C0C4A5A69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95" y="1363011"/>
            <a:ext cx="3445333" cy="227048"/>
          </a:xfrm>
          <a:prstGeom prst="rect">
            <a:avLst/>
          </a:prstGeom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78B15B3-50AB-7968-7BC7-70344D871398}"/>
              </a:ext>
            </a:extLst>
          </p:cNvPr>
          <p:cNvSpPr txBox="1"/>
          <p:nvPr/>
        </p:nvSpPr>
        <p:spPr>
          <a:xfrm>
            <a:off x="974202" y="931818"/>
            <a:ext cx="1115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Si comincia dal risultato del controllore </a:t>
            </a:r>
            <a:r>
              <a:rPr lang="it-IT" dirty="0" err="1">
                <a:latin typeface="Garamond" panose="02020404030301010803" pitchFamily="18" charset="0"/>
              </a:rPr>
              <a:t>backstepping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024" name="CasellaDiTesto 1023">
            <a:extLst>
              <a:ext uri="{FF2B5EF4-FFF2-40B4-BE49-F238E27FC236}">
                <a16:creationId xmlns:a16="http://schemas.microsoft.com/office/drawing/2014/main" id="{ED4A1BA4-09B1-83A7-6DF4-DF552F3222FF}"/>
              </a:ext>
            </a:extLst>
          </p:cNvPr>
          <p:cNvSpPr txBox="1"/>
          <p:nvPr/>
        </p:nvSpPr>
        <p:spPr>
          <a:xfrm>
            <a:off x="974202" y="2375106"/>
            <a:ext cx="1115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La coppia può essere riscritta come:</a:t>
            </a:r>
          </a:p>
        </p:txBody>
      </p: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E075AA0B-AABD-0CD5-8B65-F2609E50CEE3}"/>
              </a:ext>
            </a:extLst>
          </p:cNvPr>
          <p:cNvSpPr txBox="1"/>
          <p:nvPr/>
        </p:nvSpPr>
        <p:spPr>
          <a:xfrm>
            <a:off x="974202" y="3547255"/>
            <a:ext cx="1115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Legge di aggiornamento stima</a:t>
            </a:r>
          </a:p>
        </p:txBody>
      </p: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EC9F99FC-79FC-40F5-C657-F7118C5A5E3F}"/>
              </a:ext>
            </a:extLst>
          </p:cNvPr>
          <p:cNvSpPr txBox="1"/>
          <p:nvPr/>
        </p:nvSpPr>
        <p:spPr>
          <a:xfrm>
            <a:off x="968772" y="4386789"/>
            <a:ext cx="1115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Legge di aggiornamento stima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CasellaDiTesto 1030">
                <a:extLst>
                  <a:ext uri="{FF2B5EF4-FFF2-40B4-BE49-F238E27FC236}">
                    <a16:creationId xmlns:a16="http://schemas.microsoft.com/office/drawing/2014/main" id="{24A49813-C6AB-E934-FD09-021373156A5D}"/>
                  </a:ext>
                </a:extLst>
              </p:cNvPr>
              <p:cNvSpPr txBox="1"/>
              <p:nvPr/>
            </p:nvSpPr>
            <p:spPr>
              <a:xfrm>
                <a:off x="962124" y="4866877"/>
                <a:ext cx="11229876" cy="753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Garamond" panose="02020404030301010803" pitchFamily="18" charset="0"/>
                  </a:rPr>
                  <a:t>Non è possibile trarre conclusioni sulla convergenza delle stime dei parametri</a:t>
                </a:r>
              </a:p>
              <a:p>
                <a:r>
                  <a:rPr lang="it-IT" dirty="0">
                    <a:latin typeface="Garamond" panose="02020404030301010803" pitchFamily="18" charset="0"/>
                  </a:rPr>
                  <a:t> L'unico dato noto è che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, dunque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  <m:acc>
                          <m:accPr>
                            <m:chr m:val="̇"/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acc>
                          </m:e>
                        </m:acc>
                      </m:fNam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portando alla convergenza di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al valore costante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it-IT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31" name="CasellaDiTesto 1030">
                <a:extLst>
                  <a:ext uri="{FF2B5EF4-FFF2-40B4-BE49-F238E27FC236}">
                    <a16:creationId xmlns:a16="http://schemas.microsoft.com/office/drawing/2014/main" id="{24A49813-C6AB-E934-FD09-021373156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24" y="4866877"/>
                <a:ext cx="11229876" cy="753668"/>
              </a:xfrm>
              <a:prstGeom prst="rect">
                <a:avLst/>
              </a:prstGeom>
              <a:blipFill>
                <a:blip r:embed="rId21"/>
                <a:stretch>
                  <a:fillRect l="-489" t="-4032" b="-16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CasellaDiTesto 1034">
                <a:extLst>
                  <a:ext uri="{FF2B5EF4-FFF2-40B4-BE49-F238E27FC236}">
                    <a16:creationId xmlns:a16="http://schemas.microsoft.com/office/drawing/2014/main" id="{2F60E011-B5AC-20D5-0F69-01F0589301AF}"/>
                  </a:ext>
                </a:extLst>
              </p:cNvPr>
              <p:cNvSpPr txBox="1"/>
              <p:nvPr/>
            </p:nvSpPr>
            <p:spPr>
              <a:xfrm>
                <a:off x="1045248" y="5644193"/>
                <a:ext cx="11083252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Garamond" panose="02020404030301010803" pitchFamily="18" charset="0"/>
                  </a:rPr>
                  <a:t>La legge di aggiornamento della stima può essere calcolata utilizzando informazioni solo sulla struttura e sui parametri noti (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) del </a:t>
                </a:r>
                <a:r>
                  <a:rPr lang="it-IT" dirty="0" err="1">
                    <a:latin typeface="Garamond" panose="02020404030301010803" pitchFamily="18" charset="0"/>
                  </a:rPr>
                  <a:t>regressore</a:t>
                </a:r>
                <a:r>
                  <a:rPr lang="it-IT" dirty="0">
                    <a:latin typeface="Garamond" panose="02020404030301010803" pitchFamily="18" charset="0"/>
                  </a:rPr>
                  <a:t> dinamico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, sulla traiettoria di riferimento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con le sue derivate e sulle misurazioni in tempo reale della configurazione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e della sua velocità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. Non è necessaria l'accelerazione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35" name="CasellaDiTesto 1034">
                <a:extLst>
                  <a:ext uri="{FF2B5EF4-FFF2-40B4-BE49-F238E27FC236}">
                    <a16:creationId xmlns:a16="http://schemas.microsoft.com/office/drawing/2014/main" id="{2F60E011-B5AC-20D5-0F69-01F05893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48" y="5644193"/>
                <a:ext cx="11083252" cy="957121"/>
              </a:xfrm>
              <a:prstGeom prst="rect">
                <a:avLst/>
              </a:prstGeom>
              <a:blipFill>
                <a:blip r:embed="rId22"/>
                <a:stretch>
                  <a:fillRect l="-440" t="-3822" r="-550" b="-63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0C2D785B-34FB-FA04-10A9-FF8272334BCD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4" name="Figura a mano libera: forma 3">
              <a:extLst>
                <a:ext uri="{FF2B5EF4-FFF2-40B4-BE49-F238E27FC236}">
                  <a16:creationId xmlns:a16="http://schemas.microsoft.com/office/drawing/2014/main" id="{D2111493-6E55-3EAD-6C5A-43D08437E5B9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33A16D60-B210-1A0E-B920-B212324F13A4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C875DC4E-3774-F6BA-F30E-FF984C55F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3D3265D-4A4D-C6D6-E6FA-8BA7C749B8F3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840BDEE-E30E-7592-1879-BF4DF10331AA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43828D8B-8F4D-00AB-D0F4-76D688386E70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154D440-E821-DF95-8446-9E1CD0B5FE56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Processore contorno">
              <a:extLst>
                <a:ext uri="{FF2B5EF4-FFF2-40B4-BE49-F238E27FC236}">
                  <a16:creationId xmlns:a16="http://schemas.microsoft.com/office/drawing/2014/main" id="{4A966706-D501-1C03-2D08-D0AC3FCA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B730A06E-4C8E-95D4-E6ED-E8DEB3E9B173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65890DD-03E0-42C9-93A7-28E9D3F9A123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6F3AB950-7F97-4CE2-731E-DCBD9C320FE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2BA0967-5E9A-EF69-8DBD-B21B0628501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8" name="Elemento grafico 17" descr="Mano robotica contorno">
              <a:extLst>
                <a:ext uri="{FF2B5EF4-FFF2-40B4-BE49-F238E27FC236}">
                  <a16:creationId xmlns:a16="http://schemas.microsoft.com/office/drawing/2014/main" id="{C8EBB9A6-02B8-F83A-445D-765BD87A1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63568F96-FCC5-A99F-E607-CF597AE48018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22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6C9CB2F-FC04-1402-B18C-090434640DDB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9F3DA4E5-C614-EF1A-38C7-929F39F3302D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1FF70B6-CD21-1D3B-6EFF-F170B3B9C11B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59204DD3-471B-E9E5-85E5-B596A539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AFF0AFA6-CB12-4C04-6800-6ABA558BB15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5139202C-ECF4-AEDB-647E-12EF60657AB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CBBCED2-3B31-0A68-0929-BC30EC199095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54B139A-74C0-BC53-D94D-420521E96F28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6F54C5A8-AD60-B581-F30D-E31A09AEF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A372923-735E-9F7B-B6D8-57808987AE7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8BA39A5-FF03-571E-1414-49B0B8FF8D9C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99714D08-3EAB-D08F-F88F-4F3615F4F4F4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AF0AB25-2CC1-4F5A-13A6-65EEED3D9A7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DA94CBDD-B4C4-60C1-18BF-EC3DD3C2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61E9962-9A63-1C68-9A24-B4B274F3993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76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8F2BBD-9AEB-A70C-5B64-5EC798705CAD}"/>
              </a:ext>
            </a:extLst>
          </p:cNvPr>
          <p:cNvSpPr txBox="1"/>
          <p:nvPr/>
        </p:nvSpPr>
        <p:spPr>
          <a:xfrm>
            <a:off x="1012302" y="69029"/>
            <a:ext cx="7292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FRANKA EMIKA PANDA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ACD4DE6-14B0-B014-D9F5-61AC944C5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480" y="1585538"/>
            <a:ext cx="7799946" cy="7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B47760-997A-1106-B87E-3CA518530114}"/>
              </a:ext>
            </a:extLst>
          </p:cNvPr>
          <p:cNvSpPr txBox="1"/>
          <p:nvPr/>
        </p:nvSpPr>
        <p:spPr>
          <a:xfrm>
            <a:off x="5030267" y="114624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Used parameters: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FA887C-9C34-C327-4D8B-18F5EE487452}"/>
              </a:ext>
            </a:extLst>
          </p:cNvPr>
          <p:cNvSpPr txBox="1"/>
          <p:nvPr/>
        </p:nvSpPr>
        <p:spPr>
          <a:xfrm>
            <a:off x="2044576" y="4459412"/>
            <a:ext cx="8179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 u="sng" dirty="0">
                <a:effectLst/>
                <a:latin typeface="Garamond" panose="02020404030301010803" pitchFamily="18" charset="0"/>
                <a:hlinkClick r:id="rId3"/>
              </a:rPr>
              <a:t>repository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47E26C-C077-94D3-F348-1A95566BB895}"/>
              </a:ext>
            </a:extLst>
          </p:cNvPr>
          <p:cNvSpPr txBox="1"/>
          <p:nvPr/>
        </p:nvSpPr>
        <p:spPr>
          <a:xfrm>
            <a:off x="665521" y="2986924"/>
            <a:ext cx="10860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sng" dirty="0">
                <a:effectLst/>
                <a:latin typeface="Garamond" panose="02020404030301010803" pitchFamily="18" charset="0"/>
                <a:hlinkClick r:id="rId4"/>
              </a:rPr>
              <a:t>Dynamic Identification of the </a:t>
            </a:r>
            <a:r>
              <a:rPr lang="en-US" b="0" i="0" u="sng" dirty="0" err="1">
                <a:effectLst/>
                <a:latin typeface="Garamond" panose="02020404030301010803" pitchFamily="18" charset="0"/>
                <a:hlinkClick r:id="rId4"/>
              </a:rPr>
              <a:t>Franka</a:t>
            </a:r>
            <a:r>
              <a:rPr lang="en-US" b="0" i="0" u="sng" dirty="0">
                <a:effectLst/>
                <a:latin typeface="Garamond" panose="02020404030301010803" pitchFamily="18" charset="0"/>
                <a:hlinkClick r:id="rId4"/>
              </a:rPr>
              <a:t> </a:t>
            </a:r>
            <a:r>
              <a:rPr lang="en-US" b="0" i="0" u="sng" dirty="0" err="1">
                <a:effectLst/>
                <a:latin typeface="Garamond" panose="02020404030301010803" pitchFamily="18" charset="0"/>
                <a:hlinkClick r:id="rId4"/>
              </a:rPr>
              <a:t>Emika</a:t>
            </a:r>
            <a:r>
              <a:rPr lang="en-US" b="0" i="0" u="sng" dirty="0">
                <a:effectLst/>
                <a:latin typeface="Garamond" panose="02020404030301010803" pitchFamily="18" charset="0"/>
                <a:hlinkClick r:id="rId4"/>
              </a:rPr>
              <a:t> Panda Robot with Retrieval of Feasible Parameter Using Penalty-based Optimization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9BE199-9DDC-9DFF-44A1-A4779477D196}"/>
              </a:ext>
            </a:extLst>
          </p:cNvPr>
          <p:cNvSpPr txBox="1"/>
          <p:nvPr/>
        </p:nvSpPr>
        <p:spPr>
          <a:xfrm>
            <a:off x="5483492" y="3957424"/>
            <a:ext cx="123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 Parameters</a:t>
            </a:r>
            <a:endParaRPr lang="it-IT" dirty="0">
              <a:latin typeface="Garamond" panose="02020404030301010803" pitchFamily="18" charset="0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074FD37-15ED-2ABC-2EF5-831AADF71F6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BF973E59-6E50-A7BF-AF79-009BCEE81EA8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FB5DD312-1104-2F4D-4321-AEBD0D5105D8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26" name="Elemento grafico 25" descr="Presentazione con grafico a torta contorno">
              <a:extLst>
                <a:ext uri="{FF2B5EF4-FFF2-40B4-BE49-F238E27FC236}">
                  <a16:creationId xmlns:a16="http://schemas.microsoft.com/office/drawing/2014/main" id="{A1833409-5821-43C2-9258-AD4AE13A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973F88AA-D0BE-0B95-4345-1CDF02CA3AE0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FB3BECD-9899-2EE6-431D-5050C378C5A7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8007BD2C-62DF-9639-F5C4-B063CF0AC724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5A55E177-97CC-2BBB-AFA6-7A4B6467CEC7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3" name="Elemento grafico 32" descr="Emisfero sinistro del cervello contorno">
              <a:extLst>
                <a:ext uri="{FF2B5EF4-FFF2-40B4-BE49-F238E27FC236}">
                  <a16:creationId xmlns:a16="http://schemas.microsoft.com/office/drawing/2014/main" id="{153F824F-5BA7-D6D2-BE99-F57E912F5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91CBD34C-F98B-94B1-9D14-FC122DD4579E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36622408-410A-3062-9CF0-279E9AF7825A}"/>
              </a:ext>
            </a:extLst>
          </p:cNvPr>
          <p:cNvGrpSpPr/>
          <p:nvPr/>
        </p:nvGrpSpPr>
        <p:grpSpPr>
          <a:xfrm>
            <a:off x="-3235369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CA6CB847-CDB5-B2AE-D321-2618A0FF04FF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5F1434AE-CC8B-BB4E-326B-373CFD68FC7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40" name="Elemento grafico 39" descr="Processore contorno">
              <a:extLst>
                <a:ext uri="{FF2B5EF4-FFF2-40B4-BE49-F238E27FC236}">
                  <a16:creationId xmlns:a16="http://schemas.microsoft.com/office/drawing/2014/main" id="{A093F221-82B3-D1F4-ECEF-4FDE23983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5B778FB8-3EE3-D0D3-8D65-A2EE3DD55E4B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196B34C0-CA48-97FE-C373-70A3A7C76274}"/>
              </a:ext>
            </a:extLst>
          </p:cNvPr>
          <p:cNvGrpSpPr>
            <a:grpSpLocks/>
          </p:cNvGrpSpPr>
          <p:nvPr/>
        </p:nvGrpSpPr>
        <p:grpSpPr>
          <a:xfrm>
            <a:off x="-2680572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E6AA13D7-73D4-71DE-1890-D8F3DCAE1FA3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99FC32EE-30B5-70A7-83EE-2A367AD1FDAC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45" name="Elemento grafico 44" descr="Mano robotica contorno">
              <a:extLst>
                <a:ext uri="{FF2B5EF4-FFF2-40B4-BE49-F238E27FC236}">
                  <a16:creationId xmlns:a16="http://schemas.microsoft.com/office/drawing/2014/main" id="{79A10CD7-03B6-E257-9E46-5E6DC1E50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3E2BF7BF-0AA2-DB1C-5621-3FB7F19BED96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603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95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-ERRORE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6C9CB2F-FC04-1402-B18C-090434640DDB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9F3DA4E5-C614-EF1A-38C7-929F39F3302D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1FF70B6-CD21-1D3B-6EFF-F170B3B9C11B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59204DD3-471B-E9E5-85E5-B596A539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AFF0AFA6-CB12-4C04-6800-6ABA558BB15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5139202C-ECF4-AEDB-647E-12EF60657AB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CBBCED2-3B31-0A68-0929-BC30EC199095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54B139A-74C0-BC53-D94D-420521E96F28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6F54C5A8-AD60-B581-F30D-E31A09AEF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A372923-735E-9F7B-B6D8-57808987AE7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8BA39A5-FF03-571E-1414-49B0B8FF8D9C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99714D08-3EAB-D08F-F88F-4F3615F4F4F4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AF0AB25-2CC1-4F5A-13A6-65EEED3D9A7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DA94CBDD-B4C4-60C1-18BF-EC3DD3C2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61E9962-9A63-1C68-9A24-B4B274F3993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703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822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–STIMA MASSA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3361488-146F-D63B-DA9F-6A05171BABD1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D7EC6FD7-19D8-F5E7-ED65-E78FA6AF4C3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B664E18-4571-5CAE-B1D3-89504748D9D4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98E028E0-234C-99BD-64A8-2F902986C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5079079-7B98-845C-7A47-21E677B9CA05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5A27672-72E9-0DEC-713D-A042A725D6D9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F958414E-F259-D0FE-6187-DFA7A9453CF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234884C-025D-7413-DDB5-7883D7FD3995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2BD96591-0D11-5640-FB27-4A1D70460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29AADB4-1283-56E6-EB49-BFEECCE72F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BC89949-1209-F045-78F8-C44C9BCCA682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00EE8FA8-E18E-7757-CB09-800901188CBA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CC73BE5-AD4E-A714-E0A4-E34F62AECC84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4F57D2B3-F529-7AE2-B9E8-641C8275C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E5B8DEF3-F787-F030-4365-5B4708CC250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497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A34E111-D57F-640A-0508-DA6A440D0728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32E4F475-C359-F3DA-30ED-78E5BD51FC2F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976C8B46-58DA-BE42-1664-987110B6B44C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6654C449-7467-A838-8E7E-78F4A8959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1C13CD3-0FA5-AE6E-7E56-3CC68BC3BB72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119B49E3-8E7A-CDAB-86B9-CAC4FEAC987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ECEA2AEE-1D11-9025-707E-DB7E64F49D80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94E43F8-D0AF-AC80-71C6-E12CABA6806B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7CF44E78-BA7C-536E-96DC-505A3208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A951CE4-E8A3-3392-8859-D97BD46529D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3A7849-E76B-2C65-7AFF-CBA2EB207926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8A5BF61F-9AF1-CF9C-54D0-92E716D552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890B377-9614-81A8-55C9-635DBD903829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60A2630-13B4-E7D4-BDDD-918AB4A7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6E299A3-9371-5D06-BC88-C97EB83E3D2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903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7" y="594326"/>
            <a:ext cx="13019514" cy="65303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A34E111-D57F-640A-0508-DA6A440D0728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32E4F475-C359-F3DA-30ED-78E5BD51FC2F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976C8B46-58DA-BE42-1664-987110B6B44C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6654C449-7467-A838-8E7E-78F4A8959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1C13CD3-0FA5-AE6E-7E56-3CC68BC3BB72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119B49E3-8E7A-CDAB-86B9-CAC4FEAC987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ECEA2AEE-1D11-9025-707E-DB7E64F49D80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94E43F8-D0AF-AC80-71C6-E12CABA6806B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7CF44E78-BA7C-536E-96DC-505A3208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A951CE4-E8A3-3392-8859-D97BD46529D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3A7849-E76B-2C65-7AFF-CBA2EB207926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8A5BF61F-9AF1-CF9C-54D0-92E716D552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890B377-9614-81A8-55C9-635DBD903829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60A2630-13B4-E7D4-BDDD-918AB4A7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6E299A3-9371-5D06-BC88-C97EB83E3D2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861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6" y="594462"/>
            <a:ext cx="13018972" cy="65301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58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– STIMA MASSA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246E256-D9E0-29B8-B1DC-B3CE5695CF46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AB478C8A-9FB1-2F08-FF29-9A805E7A20D8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4814C640-4AE1-6135-8907-F5D75A58FE62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23C8A259-9DCF-3804-86CE-D36E8D54E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EFBC2E81-2193-5C49-768C-2DD7FBE28163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5B8E0F4-6F64-85C4-901C-12457649E871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8F904209-423B-4E02-CBAA-6A8422AE3A8F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DEB5FC88-CB10-74E8-1A29-3E5536F8A201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3CAA2A24-A237-A372-AF5D-512776C7A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DC6D559-53FE-DE69-4F95-39292848F31C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D60D50D-6FF1-3068-3807-0F4445E2A50D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0392CD96-D900-844D-CBF5-EBDA67950473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FAFFD3F7-EDB3-8DAD-DDE5-0423E615069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BB4CCC8A-2227-0092-EDDA-5E9C2E6AD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EA61E06B-87CE-5EBE-67D8-5E2775CFB807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930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6" y="594462"/>
            <a:ext cx="13018972" cy="653009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73DECD-D3FA-BF70-2771-7C94C276E4E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E2D2A8AF-74DF-1A1A-B98F-3929CB1EFC9B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70F84FA-3634-ED28-9409-714DE8E055C9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950BE321-8B07-07FF-4210-1C7D8BC46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2B62302-067D-A676-2D4E-5632D19E747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84E069C-29A3-204A-D86E-7DA540DD4203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41C5D5D-2598-7102-FDC0-8DCE528B5E5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3A74F3B-D04B-D1DA-2BBD-43D654101324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3E5181D7-8198-2679-1921-13619E708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23978D3-526F-5275-53D6-B5E6F1B53BA1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4943DFE-78BE-866C-5E30-5B0ACF70B03C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28E61DBF-FFC9-B46C-62CB-E9E4C5831EB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C080852-0628-E1C0-3166-E487489F7EE7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EA01C306-9997-E1D9-963E-088928BA1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9E131EF-7E59-3682-E983-D00495033F8A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997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5" y="594462"/>
            <a:ext cx="13018970" cy="653009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95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73DECD-D3FA-BF70-2771-7C94C276E4E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E2D2A8AF-74DF-1A1A-B98F-3929CB1EFC9B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70F84FA-3634-ED28-9409-714DE8E055C9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950BE321-8B07-07FF-4210-1C7D8BC46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2B62302-067D-A676-2D4E-5632D19E747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84E069C-29A3-204A-D86E-7DA540DD4203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41C5D5D-2598-7102-FDC0-8DCE528B5E5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3A74F3B-D04B-D1DA-2BBD-43D654101324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3E5181D7-8198-2679-1921-13619E708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23978D3-526F-5275-53D6-B5E6F1B53BA1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4943DFE-78BE-866C-5E30-5B0ACF70B03C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28E61DBF-FFC9-B46C-62CB-E9E4C5831EB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C080852-0628-E1C0-3166-E487489F7EE7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EA01C306-9997-E1D9-963E-088928BA1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9E131EF-7E59-3682-E983-D00495033F8A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588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6" y="594462"/>
            <a:ext cx="13018972" cy="653009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9673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– STIMA MASSA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524EA7-C21A-89A1-7ACC-E8FCFBDF3727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DB579105-E5EE-CBAE-73D3-27929B7CD30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D08AE8A-C3BB-BAC2-D892-D13552DA083B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50B25B14-3424-A051-E3BF-F58FBE652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7B83948-E9B2-25AA-8C5A-426250A5B2A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B286EB8-C563-6CA4-2D44-137F57C6F43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3563A845-1B0A-7782-56D8-3665475E40CE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4FCF21C-37E2-5714-3C45-5881D4AC381A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728FA84-3272-04C7-C5A9-E267FBF1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E4DDE14-8BE2-2384-3CAD-0AA30CD9121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8743353-D80F-3903-458C-3D92CCCEF802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974FBBCF-EB3F-C279-05C9-AF496F60CA52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4E59D79-2387-A03E-968D-C6256BB1BD69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4FFFB817-73CA-12E4-538A-A1503DFB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941A20B-4948-84CE-6337-369D675FDD15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451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5" y="594462"/>
            <a:ext cx="13018970" cy="6530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E6F8ECA-9FC1-688E-FBA9-83C70731460A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E7C980C0-6CDC-1024-DC70-E42D4B8934CB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A72FB4E-47DA-206D-4F04-C8451E3D37B3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C06D18D4-A966-DA61-7F64-F2CA9045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694127A-2381-8BBA-6195-0EEF22CB957A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D624CB4-7C4B-0EA6-72AE-DED5E0846FE1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B2B8B090-01A9-2D16-A770-EB1333C50D1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218465D-47A3-055C-FCB0-29841EB5F98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488D5A9-184F-2A42-FAA8-637EFAD2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A9BA072-8769-474A-0A96-610FEC965D9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312BB3B-61C6-44BA-DB8F-982A8F9157A4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31EDEA27-62BC-8DC2-1A67-F477A5C08A0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F72C0CF3-A33B-3B78-1AC2-2084DA79A406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E57F2B9-38EA-E1A2-4EC4-E09CA097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74AFF09-3D87-D148-1F49-0A991F412CC2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899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4" y="594462"/>
            <a:ext cx="13018968" cy="6530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E6F8ECA-9FC1-688E-FBA9-83C70731460A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E7C980C0-6CDC-1024-DC70-E42D4B8934CB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A72FB4E-47DA-206D-4F04-C8451E3D37B3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C06D18D4-A966-DA61-7F64-F2CA9045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694127A-2381-8BBA-6195-0EEF22CB957A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D624CB4-7C4B-0EA6-72AE-DED5E0846FE1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B2B8B090-01A9-2D16-A770-EB1333C50D1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218465D-47A3-055C-FCB0-29841EB5F98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488D5A9-184F-2A42-FAA8-637EFAD2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A9BA072-8769-474A-0A96-610FEC965D9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312BB3B-61C6-44BA-DB8F-982A8F9157A4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31EDEA27-62BC-8DC2-1A67-F477A5C08A0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F72C0CF3-A33B-3B78-1AC2-2084DA79A406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E57F2B9-38EA-E1A2-4EC4-E09CA097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74AFF09-3D87-D148-1F49-0A991F412CC2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74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8F2BBD-9AEB-A70C-5B64-5EC798705CAD}"/>
              </a:ext>
            </a:extLst>
          </p:cNvPr>
          <p:cNvSpPr txBox="1"/>
          <p:nvPr/>
        </p:nvSpPr>
        <p:spPr>
          <a:xfrm>
            <a:off x="1012302" y="69029"/>
            <a:ext cx="7292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FRANKA EMIKA PANDA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11EBB4-878D-8127-D57C-EEEF063DC0EC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GENERATION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40C0B5-349F-87E1-BF38-37C5D4D2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0" y="2189005"/>
            <a:ext cx="5848350" cy="30956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BF3A3D-B994-B8A2-D387-8DEA5CAC4736}"/>
              </a:ext>
            </a:extLst>
          </p:cNvPr>
          <p:cNvSpPr txBox="1"/>
          <p:nvPr/>
        </p:nvSpPr>
        <p:spPr>
          <a:xfrm>
            <a:off x="1050039" y="1404093"/>
            <a:ext cx="108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FILE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43F9B2F-C731-BF7C-C955-89C051E86936}"/>
              </a:ext>
            </a:extLst>
          </p:cNvPr>
          <p:cNvCxnSpPr>
            <a:cxnSpLocks/>
          </p:cNvCxnSpPr>
          <p:nvPr/>
        </p:nvCxnSpPr>
        <p:spPr>
          <a:xfrm>
            <a:off x="2009869" y="1473782"/>
            <a:ext cx="0" cy="199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DCAEC3-3E1C-BBF1-2DC6-177E10FC9A3A}"/>
              </a:ext>
            </a:extLst>
          </p:cNvPr>
          <p:cNvSpPr txBox="1"/>
          <p:nvPr/>
        </p:nvSpPr>
        <p:spPr>
          <a:xfrm>
            <a:off x="2444177" y="1404093"/>
            <a:ext cx="1503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Panda_Gen.m</a:t>
            </a:r>
            <a:endParaRPr lang="it-IT" sz="1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CFF60F-FE34-CE03-BA24-46797FE6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85" y="2189005"/>
            <a:ext cx="2952750" cy="44958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196CA79-5C77-78E9-D1FA-6A378CCF7DE0}"/>
              </a:ext>
            </a:extLst>
          </p:cNvPr>
          <p:cNvSpPr txBox="1"/>
          <p:nvPr/>
        </p:nvSpPr>
        <p:spPr>
          <a:xfrm>
            <a:off x="1021226" y="6061684"/>
            <a:ext cx="316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Il modello è salvato come PANDA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942583D5-314A-79F8-8C13-826087D8436B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7E4328DF-B9DA-32DB-8298-2C80AE73E378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1A15AB6-E7C5-E8FA-BD6A-377A70FA2B25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9" name="Elemento grafico 8" descr="Presentazione con grafico a torta contorno">
              <a:extLst>
                <a:ext uri="{FF2B5EF4-FFF2-40B4-BE49-F238E27FC236}">
                  <a16:creationId xmlns:a16="http://schemas.microsoft.com/office/drawing/2014/main" id="{5BA8610E-230D-F143-9A99-107B978E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A337496-0133-D49D-FA61-4B20A4C5842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2ABE457D-EF31-86EA-7CAD-2D24A0CAD7AD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C76AE17D-1505-C448-B2B0-33C43D6EBC5E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3BFAF6F-F296-B5F8-F4EE-2746CDBF750F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Emisfero sinistro del cervello contorno">
              <a:extLst>
                <a:ext uri="{FF2B5EF4-FFF2-40B4-BE49-F238E27FC236}">
                  <a16:creationId xmlns:a16="http://schemas.microsoft.com/office/drawing/2014/main" id="{19CF946D-8A0B-2793-40B1-99D28093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06096ED1-2476-4731-4D4D-F28D38B3F9E8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BC9D961D-C7D5-9E39-E732-E9BA2DAD69BF}"/>
              </a:ext>
            </a:extLst>
          </p:cNvPr>
          <p:cNvGrpSpPr/>
          <p:nvPr/>
        </p:nvGrpSpPr>
        <p:grpSpPr>
          <a:xfrm>
            <a:off x="-3235369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0763A23E-2A02-0F30-4793-193E7C01A33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4EF4E28A-30F2-A2D1-7119-A2DED1CFCD95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7" name="Elemento grafico 26" descr="Processore contorno">
              <a:extLst>
                <a:ext uri="{FF2B5EF4-FFF2-40B4-BE49-F238E27FC236}">
                  <a16:creationId xmlns:a16="http://schemas.microsoft.com/office/drawing/2014/main" id="{A6F768CB-6F1C-D372-8D7C-0107A0B5E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A1F7088D-5483-6D01-70F0-C04BA9F07791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DBC2A171-8A7A-E372-511E-7F900C1A561A}"/>
              </a:ext>
            </a:extLst>
          </p:cNvPr>
          <p:cNvGrpSpPr>
            <a:grpSpLocks/>
          </p:cNvGrpSpPr>
          <p:nvPr/>
        </p:nvGrpSpPr>
        <p:grpSpPr>
          <a:xfrm>
            <a:off x="-2680572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93760A2A-058D-0A4F-36BE-4CD66BEEF6D5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C6847529-BA8F-B8B8-28B0-ED0766A2C2C7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48" name="Elemento grafico 47" descr="Mano robotica contorno">
              <a:extLst>
                <a:ext uri="{FF2B5EF4-FFF2-40B4-BE49-F238E27FC236}">
                  <a16:creationId xmlns:a16="http://schemas.microsoft.com/office/drawing/2014/main" id="{C10C862A-9F08-D691-0A5A-99710E123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47187A32-965C-ACDB-9813-2A262A2D96D9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364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5" y="594462"/>
            <a:ext cx="13018970" cy="6530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AD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5D7B75-2927-CB6B-6404-9ADA21BCC79D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B15C58DC-4151-4B41-3A4C-1614247B5511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CB5A02F4-C5FE-9FD5-C7FE-1B2F6B055C8A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110134DE-8FED-4E5D-BDED-AEDF4F8C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0069C81-588C-64AC-6AB7-84040996517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DE4B2A8F-C28E-718C-3F1A-9535ECD12939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1F1F15D3-3FE0-B362-B33E-CB3ED23BDB0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4ED2219-CC62-0D32-1D65-2F15CC428DE3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C5F2A08-54C9-45F0-5992-3A765FF2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37BD96E-F2F2-572C-57A9-31372190B7B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6C8A64C-6B48-562F-5A95-F7DCB965F205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22BB7CB2-BF18-2E31-0773-13E76752B5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6ED7A53-F376-488B-9D02-5A76D7E0D9E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A18F25C1-2076-2FE6-6BD1-C414D9375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3D8BB0E-FD52-D8CD-1462-8274E552EA71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621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533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CONCLUSIONI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5D7B75-2927-CB6B-6404-9ADA21BCC79D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B15C58DC-4151-4B41-3A4C-1614247B5511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CB5A02F4-C5FE-9FD5-C7FE-1B2F6B055C8A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110134DE-8FED-4E5D-BDED-AEDF4F8C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0069C81-588C-64AC-6AB7-84040996517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DE4B2A8F-C28E-718C-3F1A-9535ECD12939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1F1F15D3-3FE0-B362-B33E-CB3ED23BDB0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4ED2219-CC62-0D32-1D65-2F15CC428DE3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C5F2A08-54C9-45F0-5992-3A765FF2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37BD96E-F2F2-572C-57A9-31372190B7B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6C8A64C-6B48-562F-5A95-F7DCB965F205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22BB7CB2-BF18-2E31-0773-13E76752B5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6ED7A53-F376-488B-9D02-5A76D7E0D9E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A18F25C1-2076-2FE6-6BD1-C414D9375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3D8BB0E-FD52-D8CD-1462-8274E552EA71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B85977-86B9-3541-77D7-502F0E342E01}"/>
              </a:ext>
            </a:extLst>
          </p:cNvPr>
          <p:cNvSpPr txBox="1"/>
          <p:nvPr/>
        </p:nvSpPr>
        <p:spPr>
          <a:xfrm>
            <a:off x="572279" y="1330913"/>
            <a:ext cx="11334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latin typeface="Garamond" panose="02020404030301010803" pitchFamily="18" charset="0"/>
              </a:rPr>
              <a:t>I controller adattivi richiedono significativamente più potenza computazionale rispetto alle simulazioni non adattive. Questo è un suggerimento su quanto possa essere difficile controllare in modo robusto manipolatori in tempo reale in presenza di incertezze nel modello dinamico.</a:t>
            </a:r>
          </a:p>
          <a:p>
            <a:endParaRPr lang="it-IT" sz="2400" dirty="0">
              <a:latin typeface="Garamond" panose="02020404030301010803" pitchFamily="18" charset="0"/>
            </a:endParaRPr>
          </a:p>
          <a:p>
            <a:r>
              <a:rPr lang="it-IT" sz="2400" dirty="0">
                <a:latin typeface="Garamond" panose="02020404030301010803" pitchFamily="18" charset="0"/>
              </a:rPr>
              <a:t>Tuttavia, è possibile effettuare ottime stime parametriche e costruire </a:t>
            </a:r>
            <a:r>
              <a:rPr lang="it-IT" sz="2400" dirty="0" err="1">
                <a:latin typeface="Garamond" panose="02020404030301010803" pitchFamily="18" charset="0"/>
              </a:rPr>
              <a:t>regressori</a:t>
            </a:r>
            <a:r>
              <a:rPr lang="it-IT" sz="2400" dirty="0">
                <a:latin typeface="Garamond" panose="02020404030301010803" pitchFamily="18" charset="0"/>
              </a:rPr>
              <a:t> simbolici eseguendo esperimenti in cui vengono misurate le quantità necessarie (</a:t>
            </a:r>
            <a:r>
              <a:rPr lang="it-IT" sz="2400" dirty="0" err="1">
                <a:latin typeface="Garamond" panose="02020404030301010803" pitchFamily="18" charset="0"/>
              </a:rPr>
              <a:t>torques</a:t>
            </a:r>
            <a:r>
              <a:rPr lang="it-IT" sz="2400" dirty="0">
                <a:latin typeface="Garamond" panose="02020404030301010803" pitchFamily="18" charset="0"/>
              </a:rPr>
              <a:t> and control inputs). Effettuare un'identificazione parametrica offline può portare alla creazione di un modello accurato. </a:t>
            </a:r>
          </a:p>
          <a:p>
            <a:endParaRPr lang="it-IT" sz="2400" dirty="0">
              <a:latin typeface="Garamond" panose="02020404030301010803" pitchFamily="18" charset="0"/>
            </a:endParaRPr>
          </a:p>
          <a:p>
            <a:r>
              <a:rPr lang="it-IT" sz="2400" dirty="0">
                <a:latin typeface="Garamond" panose="02020404030301010803" pitchFamily="18" charset="0"/>
              </a:rPr>
              <a:t>La principale limitazione di tali tecniche è che le misurazioni accurate dei momenti torcenti non sono sempre disponibili</a:t>
            </a:r>
          </a:p>
        </p:txBody>
      </p:sp>
    </p:spTree>
    <p:extLst>
      <p:ext uri="{BB962C8B-B14F-4D97-AF65-F5344CB8AC3E}">
        <p14:creationId xmlns:p14="http://schemas.microsoft.com/office/powerpoint/2010/main" val="321602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8F2BBD-9AEB-A70C-5B64-5EC798705CAD}"/>
              </a:ext>
            </a:extLst>
          </p:cNvPr>
          <p:cNvSpPr txBox="1"/>
          <p:nvPr/>
        </p:nvSpPr>
        <p:spPr>
          <a:xfrm>
            <a:off x="1012302" y="69029"/>
            <a:ext cx="7292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FRANKA EMIKA PANDA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11EBB4-878D-8127-D57C-EEEF063DC0EC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UTILS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4E3C66-88C9-92DD-8022-88961715DDEE}"/>
              </a:ext>
            </a:extLst>
          </p:cNvPr>
          <p:cNvSpPr txBox="1"/>
          <p:nvPr/>
        </p:nvSpPr>
        <p:spPr>
          <a:xfrm>
            <a:off x="-2402763" y="1909807"/>
            <a:ext cx="8179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 u="sng" dirty="0">
                <a:effectLst/>
                <a:latin typeface="Garamond" panose="02020404030301010803" pitchFamily="18" charset="0"/>
              </a:rPr>
              <a:t> </a:t>
            </a:r>
            <a:endParaRPr lang="it-IT" dirty="0">
              <a:latin typeface="Garamond" panose="020204040303010108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7EE261-F586-F1B1-A7BE-5CBF04F83878}"/>
              </a:ext>
            </a:extLst>
          </p:cNvPr>
          <p:cNvSpPr txBox="1"/>
          <p:nvPr/>
        </p:nvSpPr>
        <p:spPr>
          <a:xfrm>
            <a:off x="946250" y="1404093"/>
            <a:ext cx="1086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i="0" u="sng" dirty="0">
                <a:effectLst/>
                <a:latin typeface="Garamond" panose="02020404030301010803" pitchFamily="18" charset="0"/>
                <a:hlinkClick r:id="rId5"/>
              </a:rPr>
              <a:t>Repository</a:t>
            </a:r>
            <a:r>
              <a:rPr lang="it-IT" sz="1600" b="0" i="0" u="sng" dirty="0">
                <a:effectLst/>
                <a:latin typeface="Garamond" panose="02020404030301010803" pitchFamily="18" charset="0"/>
              </a:rPr>
              <a:t> </a:t>
            </a:r>
            <a:endParaRPr lang="it-IT" sz="1600" dirty="0">
              <a:latin typeface="Garamond" panose="02020404030301010803" pitchFamily="18" charset="0"/>
            </a:endParaRPr>
          </a:p>
          <a:p>
            <a:endParaRPr lang="it-IT" sz="1600" b="1" spc="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C2FABAA-7A3C-FF14-25CB-F4C872F85121}"/>
              </a:ext>
            </a:extLst>
          </p:cNvPr>
          <p:cNvCxnSpPr>
            <a:cxnSpLocks/>
          </p:cNvCxnSpPr>
          <p:nvPr/>
        </p:nvCxnSpPr>
        <p:spPr>
          <a:xfrm>
            <a:off x="2009869" y="1473782"/>
            <a:ext cx="0" cy="199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4C14E9-A444-ED01-BAB9-3D88A88A5234}"/>
              </a:ext>
            </a:extLst>
          </p:cNvPr>
          <p:cNvSpPr txBox="1"/>
          <p:nvPr/>
        </p:nvSpPr>
        <p:spPr>
          <a:xfrm>
            <a:off x="2032829" y="1404093"/>
            <a:ext cx="5503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Fornisce anche gli script per ricavare le matrici dinamiche online  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B7CC989-6D7B-EF7E-ED19-8572320065FE}"/>
              </a:ext>
            </a:extLst>
          </p:cNvPr>
          <p:cNvGrpSpPr/>
          <p:nvPr/>
        </p:nvGrpSpPr>
        <p:grpSpPr>
          <a:xfrm>
            <a:off x="3301270" y="2628388"/>
            <a:ext cx="5317855" cy="1926687"/>
            <a:chOff x="1838063" y="2359306"/>
            <a:chExt cx="5317855" cy="1926687"/>
          </a:xfrm>
        </p:grpSpPr>
        <p:graphicFrame>
          <p:nvGraphicFramePr>
            <p:cNvPr id="13" name="Oggetto 12">
              <a:extLst>
                <a:ext uri="{FF2B5EF4-FFF2-40B4-BE49-F238E27FC236}">
                  <a16:creationId xmlns:a16="http://schemas.microsoft.com/office/drawing/2014/main" id="{535F01B7-15F1-FB33-9851-F3644C47D3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2898442"/>
                </p:ext>
              </p:extLst>
            </p:nvPr>
          </p:nvGraphicFramePr>
          <p:xfrm>
            <a:off x="4244349" y="3747830"/>
            <a:ext cx="1374775" cy="538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Oggetto shell Packager" showAsIcon="1" r:id="rId6" imgW="1374120" imgH="538200" progId="Package">
                    <p:embed/>
                  </p:oleObj>
                </mc:Choice>
                <mc:Fallback>
                  <p:oleObj name="Oggetto shell Packager" showAsIcon="1" r:id="rId6" imgW="1374120" imgH="538200" progId="Packag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244349" y="3747830"/>
                          <a:ext cx="1374775" cy="538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ggetto 14">
              <a:extLst>
                <a:ext uri="{FF2B5EF4-FFF2-40B4-BE49-F238E27FC236}">
                  <a16:creationId xmlns:a16="http://schemas.microsoft.com/office/drawing/2014/main" id="{E1FF9539-5F4D-33BC-231B-EE5FB17794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0768259"/>
                </p:ext>
              </p:extLst>
            </p:nvPr>
          </p:nvGraphicFramePr>
          <p:xfrm>
            <a:off x="5792255" y="3738902"/>
            <a:ext cx="1363663" cy="538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Oggetto shell Packager" showAsIcon="1" r:id="rId8" imgW="1364040" imgH="538200" progId="Package">
                    <p:embed/>
                  </p:oleObj>
                </mc:Choice>
                <mc:Fallback>
                  <p:oleObj name="Oggetto shell Packager" showAsIcon="1" r:id="rId8" imgW="1364040" imgH="538200" progId="Packag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792255" y="3738902"/>
                          <a:ext cx="1363663" cy="538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ggetto 15">
              <a:extLst>
                <a:ext uri="{FF2B5EF4-FFF2-40B4-BE49-F238E27FC236}">
                  <a16:creationId xmlns:a16="http://schemas.microsoft.com/office/drawing/2014/main" id="{4434C9B5-A6AE-42F2-731D-2ADAB79BA12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7831630"/>
                </p:ext>
              </p:extLst>
            </p:nvPr>
          </p:nvGraphicFramePr>
          <p:xfrm>
            <a:off x="4244349" y="3053568"/>
            <a:ext cx="1323975" cy="538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Oggetto shell Packager" showAsIcon="1" r:id="rId10" imgW="1324080" imgH="538200" progId="Package">
                    <p:embed/>
                  </p:oleObj>
                </mc:Choice>
                <mc:Fallback>
                  <p:oleObj name="Oggetto shell Packager" showAsIcon="1" r:id="rId10" imgW="1324080" imgH="538200" progId="Packag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244349" y="3053568"/>
                          <a:ext cx="1323975" cy="538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ggetto 16">
              <a:extLst>
                <a:ext uri="{FF2B5EF4-FFF2-40B4-BE49-F238E27FC236}">
                  <a16:creationId xmlns:a16="http://schemas.microsoft.com/office/drawing/2014/main" id="{0586CCCA-3B3B-085E-033C-DEA8D3190B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1536429"/>
                </p:ext>
              </p:extLst>
            </p:nvPr>
          </p:nvGraphicFramePr>
          <p:xfrm>
            <a:off x="4299118" y="2359306"/>
            <a:ext cx="1214438" cy="538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Oggetto shell Packager" showAsIcon="1" r:id="rId12" imgW="1214640" imgH="538200" progId="Package">
                    <p:embed/>
                  </p:oleObj>
                </mc:Choice>
                <mc:Fallback>
                  <p:oleObj name="Oggetto shell Packager" showAsIcon="1" r:id="rId12" imgW="1214640" imgH="538200" progId="Packag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299118" y="2359306"/>
                          <a:ext cx="1214438" cy="538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Immagine 7" descr="\documentclass{article}&#10;\usepackage{amsmath, amsfonts, amssymb, xcolor}&#10;\pagestyle{empty}&#10;\begin{document}&#10;&#10;M(q)&#10;&#10;\end{document}" title="IguanaTex Bitmap Display">
              <a:extLst>
                <a:ext uri="{FF2B5EF4-FFF2-40B4-BE49-F238E27FC236}">
                  <a16:creationId xmlns:a16="http://schemas.microsoft.com/office/drawing/2014/main" id="{680166D6-1CD9-4E71-4096-9ECCF436CC4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063" y="2515988"/>
              <a:ext cx="528762" cy="254476"/>
            </a:xfrm>
            <a:prstGeom prst="rect">
              <a:avLst/>
            </a:prstGeom>
          </p:spPr>
        </p:pic>
        <p:pic>
          <p:nvPicPr>
            <p:cNvPr id="11" name="Immagine 10" descr="\documentclass{article}&#10;\usepackage{amsmath, amsfonts, amssymb, xcolor}&#10;\pagestyle{empty}&#10;\begin{document}&#10;&#10;G(q)&#10;&#10;\end{document}" title="IguanaTex Bitmap Display">
              <a:extLst>
                <a:ext uri="{FF2B5EF4-FFF2-40B4-BE49-F238E27FC236}">
                  <a16:creationId xmlns:a16="http://schemas.microsoft.com/office/drawing/2014/main" id="{23A2B989-6835-5F33-45B7-E32D3B54C74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063" y="3195411"/>
              <a:ext cx="490667" cy="254476"/>
            </a:xfrm>
            <a:prstGeom prst="rect">
              <a:avLst/>
            </a:prstGeom>
          </p:spPr>
        </p:pic>
        <p:pic>
          <p:nvPicPr>
            <p:cNvPr id="14" name="Immagine 13" descr="\documentclass{article}&#10;\usepackage{amsmath, amsfonts, amssymb, xcolor}&#10;\pagestyle{empty}&#10;\begin{document}&#10;&#10;C(q)&#10;\end{document}" title="IguanaTex Bitmap Display">
              <a:extLst>
                <a:ext uri="{FF2B5EF4-FFF2-40B4-BE49-F238E27FC236}">
                  <a16:creationId xmlns:a16="http://schemas.microsoft.com/office/drawing/2014/main" id="{35010B5B-533E-084D-592F-C86E5604A4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063" y="3880746"/>
              <a:ext cx="475429" cy="254476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24801005-039E-2122-3DF6-937474F90757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B567E268-DB53-9221-6326-A4F1F9A58F9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39E331BD-FF9D-405E-B9D1-B178385470A2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20" name="Elemento grafico 19" descr="Presentazione con grafico a torta contorno">
              <a:extLst>
                <a:ext uri="{FF2B5EF4-FFF2-40B4-BE49-F238E27FC236}">
                  <a16:creationId xmlns:a16="http://schemas.microsoft.com/office/drawing/2014/main" id="{02763268-B386-C6A6-470B-E756C982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31A13C48-CB56-C77D-C46A-3963C819A36B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35C624B-CAC8-C836-30AB-12AC1AF037C7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F0A11D8C-26FC-0809-C30F-402FC7046A75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53197ECB-F88C-122B-0C17-D9BD6F9D952B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2" name="Elemento grafico 31" descr="Emisfero sinistro del cervello contorno">
              <a:extLst>
                <a:ext uri="{FF2B5EF4-FFF2-40B4-BE49-F238E27FC236}">
                  <a16:creationId xmlns:a16="http://schemas.microsoft.com/office/drawing/2014/main" id="{D7A9C631-D5B0-A0FE-4D09-CA794A801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13BEE4E9-ED10-CCFA-7CB3-2C7ED9711F99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EBCBD2E6-2B6D-D9B6-83E0-C659CB77D77A}"/>
              </a:ext>
            </a:extLst>
          </p:cNvPr>
          <p:cNvGrpSpPr/>
          <p:nvPr/>
        </p:nvGrpSpPr>
        <p:grpSpPr>
          <a:xfrm>
            <a:off x="-3235369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26992D95-4C26-463D-E72F-AB584877DE7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E448B5EE-5CC8-1FAD-528D-228616BCB653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49" name="Elemento grafico 48" descr="Processore contorno">
              <a:extLst>
                <a:ext uri="{FF2B5EF4-FFF2-40B4-BE49-F238E27FC236}">
                  <a16:creationId xmlns:a16="http://schemas.microsoft.com/office/drawing/2014/main" id="{86108FA6-45F6-E806-F747-1DD77FF2A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C6F9ECD2-F07E-9D7D-060B-F8DA97F86E75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88BE7EBC-0C95-D7B4-2444-2CA80BB5CA9E}"/>
              </a:ext>
            </a:extLst>
          </p:cNvPr>
          <p:cNvGrpSpPr>
            <a:grpSpLocks/>
          </p:cNvGrpSpPr>
          <p:nvPr/>
        </p:nvGrpSpPr>
        <p:grpSpPr>
          <a:xfrm>
            <a:off x="-2680572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0E6CB165-FCF9-7DAE-13BE-B94796C1638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04A7E266-7504-B329-F098-A67D66F011F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54" name="Elemento grafico 53" descr="Mano robotica contorno">
              <a:extLst>
                <a:ext uri="{FF2B5EF4-FFF2-40B4-BE49-F238E27FC236}">
                  <a16:creationId xmlns:a16="http://schemas.microsoft.com/office/drawing/2014/main" id="{93EEDAC3-F27A-9293-C863-F9E0CA9F6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62C0BB81-391E-19F8-B704-E519F124AFC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49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2290407" y="133110"/>
            <a:ext cx="7611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CONTROLLI NON ADATTIVI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BC2B219-CE43-F188-C917-7A42A71E80A0}"/>
              </a:ext>
            </a:extLst>
          </p:cNvPr>
          <p:cNvCxnSpPr>
            <a:cxnSpLocks/>
          </p:cNvCxnSpPr>
          <p:nvPr/>
        </p:nvCxnSpPr>
        <p:spPr>
          <a:xfrm>
            <a:off x="3238500" y="1285335"/>
            <a:ext cx="0" cy="1224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3872525" y="1285335"/>
            <a:ext cx="3430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-150" dirty="0" err="1">
                <a:latin typeface="Garamond" panose="02020404030301010803" pitchFamily="18" charset="0"/>
              </a:rPr>
              <a:t>Computed</a:t>
            </a:r>
            <a:r>
              <a:rPr lang="it-IT" sz="4000" spc="-150" dirty="0">
                <a:latin typeface="Garamond" panose="02020404030301010803" pitchFamily="18" charset="0"/>
              </a:rPr>
              <a:t> torque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8731B7-ECCE-B9AB-EF63-9A66ECD299ED}"/>
              </a:ext>
            </a:extLst>
          </p:cNvPr>
          <p:cNvSpPr txBox="1"/>
          <p:nvPr/>
        </p:nvSpPr>
        <p:spPr>
          <a:xfrm>
            <a:off x="3872525" y="2155917"/>
            <a:ext cx="261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-150" dirty="0" err="1">
                <a:latin typeface="Garamond" panose="02020404030301010803" pitchFamily="18" charset="0"/>
              </a:rPr>
              <a:t>Backstepping</a:t>
            </a:r>
            <a:endParaRPr lang="it-IT" sz="4000" spc="-150" dirty="0">
              <a:latin typeface="Garamond" panose="02020404030301010803" pitchFamily="18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4B40AF5-064A-8512-D648-08BE72051EFD}"/>
              </a:ext>
            </a:extLst>
          </p:cNvPr>
          <p:cNvCxnSpPr/>
          <p:nvPr/>
        </p:nvCxnSpPr>
        <p:spPr>
          <a:xfrm>
            <a:off x="3238500" y="1672522"/>
            <a:ext cx="63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FD50A82-7159-733A-8F7B-CF75A263E8EB}"/>
              </a:ext>
            </a:extLst>
          </p:cNvPr>
          <p:cNvCxnSpPr>
            <a:cxnSpLocks/>
          </p:cNvCxnSpPr>
          <p:nvPr/>
        </p:nvCxnSpPr>
        <p:spPr>
          <a:xfrm>
            <a:off x="3238500" y="2509860"/>
            <a:ext cx="66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3953C8A6-6AD6-131B-0B46-0EF5792F95CB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6778B01B-4EC9-CC33-8265-111DA1035EFB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042A693-2E78-5051-B73B-26F871ACD17B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1" name="Elemento grafico 10" descr="Presentazione con grafico a torta contorno">
              <a:extLst>
                <a:ext uri="{FF2B5EF4-FFF2-40B4-BE49-F238E27FC236}">
                  <a16:creationId xmlns:a16="http://schemas.microsoft.com/office/drawing/2014/main" id="{BA758646-8C4A-C975-F229-24517BAD3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996DD7D-3CBF-4DCF-BA4B-A82AC837E7C4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5856123-EC9B-02C4-D56E-39C95811516E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81C5BEC0-3FC4-8326-AE37-388AE60B8A8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2CA013B-E507-92D0-3D24-4EDC65ABB020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6" name="Elemento grafico 15" descr="Emisfero sinistro del cervello contorno">
              <a:extLst>
                <a:ext uri="{FF2B5EF4-FFF2-40B4-BE49-F238E27FC236}">
                  <a16:creationId xmlns:a16="http://schemas.microsoft.com/office/drawing/2014/main" id="{1DB560AF-B4A0-70FD-CEBC-28EEEAF6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5B4CDDD5-3219-9B0B-26A3-951947915BE7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5B867BD-5153-BDEC-397C-AD28B0FAD4F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23E1C661-CC0F-B42F-B1C0-C713DCB8895B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9AEC3A84-7605-45F5-392F-289704967F88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3" name="Elemento grafico 22" descr="Processore contorno">
              <a:extLst>
                <a:ext uri="{FF2B5EF4-FFF2-40B4-BE49-F238E27FC236}">
                  <a16:creationId xmlns:a16="http://schemas.microsoft.com/office/drawing/2014/main" id="{F8EA2107-A708-75CF-D0D7-85C5B9C97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8D3EF3CD-0F3D-48D2-9E1B-40AAE9AA70D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1C548A19-EE53-7230-8BCE-6B4C5B2A285E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DBCA15E6-08A8-0577-C7D8-A5FC08E5C51F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6767F8F5-FAA1-1779-B4DF-768F27D76070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6" name="Elemento grafico 35" descr="Mano robotica contorno">
              <a:extLst>
                <a:ext uri="{FF2B5EF4-FFF2-40B4-BE49-F238E27FC236}">
                  <a16:creationId xmlns:a16="http://schemas.microsoft.com/office/drawing/2014/main" id="{AC239673-3C63-CE98-3B82-8B89E7557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5777BA75-8A23-89C9-0F1A-2E635DAF7B7D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42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B6B74B-1E02-BB80-530F-D01B73638D0C}"/>
              </a:ext>
            </a:extLst>
          </p:cNvPr>
          <p:cNvSpPr txBox="1"/>
          <p:nvPr/>
        </p:nvSpPr>
        <p:spPr>
          <a:xfrm>
            <a:off x="1095425" y="869248"/>
            <a:ext cx="10777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Al fine di ottenere un inseguimento perfetto di una traiettoria desiderata, dal principio del modello interno, deve contenere il modello del sistema dinamico, usato per calcolare una azione in </a:t>
            </a:r>
            <a:r>
              <a:rPr lang="it-IT" dirty="0" err="1">
                <a:latin typeface="Garamond" panose="02020404030301010803" pitchFamily="18" charset="0"/>
              </a:rPr>
              <a:t>acvanti</a:t>
            </a:r>
            <a:r>
              <a:rPr lang="it-IT" dirty="0">
                <a:latin typeface="Garamond" panose="02020404030301010803" pitchFamily="18" charset="0"/>
              </a:rPr>
              <a:t> (</a:t>
            </a:r>
            <a:r>
              <a:rPr lang="it-IT" dirty="0" err="1">
                <a:latin typeface="Garamond" panose="02020404030301010803" pitchFamily="18" charset="0"/>
              </a:rPr>
              <a:t>feedforward</a:t>
            </a:r>
            <a:r>
              <a:rPr lang="it-IT" dirty="0">
                <a:latin typeface="Garamond" panose="02020404030301010803" pitchFamily="18" charset="0"/>
              </a:rPr>
              <a:t>), </a:t>
            </a:r>
            <a:r>
              <a:rPr lang="it-IT" dirty="0" err="1">
                <a:latin typeface="Garamond" panose="02020404030301010803" pitchFamily="18" charset="0"/>
              </a:rPr>
              <a:t>complementato</a:t>
            </a:r>
            <a:r>
              <a:rPr lang="it-IT" dirty="0">
                <a:latin typeface="Garamond" panose="02020404030301010803" pitchFamily="18" charset="0"/>
              </a:rPr>
              <a:t> da un’azione di feedback che renda stabile il moto. Una possibile scelta di queste indicazioni è data da: </a:t>
            </a:r>
          </a:p>
        </p:txBody>
      </p:sp>
      <p:pic>
        <p:nvPicPr>
          <p:cNvPr id="7" name="Immagine 6" descr="\documentclass{article}&#10;\usepackage{amsmath, amsfonts, amssymb, xcolor}&#10;\pagestyle{empty}&#10;\begin{document}&#10;&#10;&#10;\begin{equation*}&#10;\tau(q, \dot{q}, e, \dot{e}) = M(q)\ddot{q} + C(q, \dot{q})\dot{q} + G(q) + K'_p e + K'_v \dot{e}&#10;\end{equation*}&#10;&#10;\end{document}" title="IguanaTex Bitmap Display">
            <a:extLst>
              <a:ext uri="{FF2B5EF4-FFF2-40B4-BE49-F238E27FC236}">
                <a16:creationId xmlns:a16="http://schemas.microsoft.com/office/drawing/2014/main" id="{5FABABA2-8A23-A101-36D1-3F88A5DBDD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08" y="1873525"/>
            <a:ext cx="5720381" cy="301714"/>
          </a:xfrm>
          <a:prstGeom prst="rect">
            <a:avLst/>
          </a:prstGeom>
        </p:spPr>
      </p:pic>
      <p:pic>
        <p:nvPicPr>
          <p:cNvPr id="9" name="Immagine 8" descr="\documentclass{article}&#10;\usepackage{amsmath, amsfonts, amssymb, xcolor}&#10;\pagestyle{empty}&#10;\begin{document}&#10;&#10;\begin{equation*}&#10;M(q)\ddot{q} + C(q, \dot{q})\dot{q} + G(q) = \tau&#10;\end{equation*}&#10;\end{document}" title="IguanaTex Bitmap Display">
            <a:extLst>
              <a:ext uri="{FF2B5EF4-FFF2-40B4-BE49-F238E27FC236}">
                <a16:creationId xmlns:a16="http://schemas.microsoft.com/office/drawing/2014/main" id="{A39F9C82-F75A-406D-6F19-0260D696E5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39" y="3024794"/>
            <a:ext cx="3180190" cy="254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6182118-6FAA-FA23-0F94-511B931301A7}"/>
                  </a:ext>
                </a:extLst>
              </p:cNvPr>
              <p:cNvSpPr txBox="1"/>
              <p:nvPr/>
            </p:nvSpPr>
            <p:spPr>
              <a:xfrm>
                <a:off x="1040650" y="2230891"/>
                <a:ext cx="10846616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Garamond" panose="02020404030301010803" pitchFamily="18" charset="0"/>
                  </a:rPr>
                  <a:t>Con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matrici di guadagno definite positive, sostituendo l’equazione appena scritta nella dinamica riportata qui sotto, con alcune accortezze semplificative riguardo alle matrici di guadagni otteniamo: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6182118-6FAA-FA23-0F94-511B9313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50" y="2230891"/>
                <a:ext cx="10846616" cy="667747"/>
              </a:xfrm>
              <a:prstGeom prst="rect">
                <a:avLst/>
              </a:prstGeom>
              <a:blipFill>
                <a:blip r:embed="rId18"/>
                <a:stretch>
                  <a:fillRect l="-506" t="-3670" b="-146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 descr="\documentclass{article}&#10;\usepackage{amsmath, amsfonts, amssymb, xcolor}&#10;\pagestyle{empty}&#10;\begin{document}&#10;&#10;\begin{equation}&#10;M(q)\ddot{q} + C(q, \dot{q})\dot{q} + G(q) = M(q)(\ddot{q}_d + K_v\dot{e} + K_p e) + C(q, \dot{q})\dot{q} + G(q)&#10;\end{equation}&#10;\end{document}" title="IguanaTex Bitmap Display">
            <a:extLst>
              <a:ext uri="{FF2B5EF4-FFF2-40B4-BE49-F238E27FC236}">
                <a16:creationId xmlns:a16="http://schemas.microsoft.com/office/drawing/2014/main" id="{8FEE54CD-1B6B-5049-899E-CED90A970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8" b="-23928"/>
          <a:stretch/>
        </p:blipFill>
        <p:spPr>
          <a:xfrm>
            <a:off x="2252646" y="3367622"/>
            <a:ext cx="7686703" cy="32669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4725AC5-4FD8-4B59-38CA-3D12826307E8}"/>
              </a:ext>
            </a:extLst>
          </p:cNvPr>
          <p:cNvSpPr txBox="1"/>
          <p:nvPr/>
        </p:nvSpPr>
        <p:spPr>
          <a:xfrm>
            <a:off x="1414739" y="3770863"/>
            <a:ext cx="1077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aramond" panose="02020404030301010803" pitchFamily="18" charset="0"/>
              </a:rPr>
              <a:t>Da cui:</a:t>
            </a:r>
          </a:p>
        </p:txBody>
      </p:sp>
      <p:pic>
        <p:nvPicPr>
          <p:cNvPr id="17" name="Immagine 16" descr="\documentclass{article}&#10;\usepackage{amsmath, amsfonts, amssymb, xcolor}&#10;\pagestyle{empty}&#10;\begin{document}&#10;&#10;\begin{equation*}&#10;M(q)\ddot{q} = M(q)(\ddot{q}_d + K_v \dot{e} + K_p e)&#10;\end{equation*}&#10;\end{document}" title="IguanaTex Bitmap Display">
            <a:extLst>
              <a:ext uri="{FF2B5EF4-FFF2-40B4-BE49-F238E27FC236}">
                <a16:creationId xmlns:a16="http://schemas.microsoft.com/office/drawing/2014/main" id="{7841DDA7-117F-6497-7526-D831C0276C8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39" y="4048165"/>
            <a:ext cx="3556571" cy="263619"/>
          </a:xfrm>
          <a:prstGeom prst="rect">
            <a:avLst/>
          </a:prstGeom>
        </p:spPr>
      </p:pic>
      <p:pic>
        <p:nvPicPr>
          <p:cNvPr id="23" name="Immagine 22" descr="\documentclass{article}&#10;\usepackage{amsmath, amsfonts, amssymb, xcolor}&#10;\pagestyle{empty}&#10;\begin{document}&#10;\begin{equation*}&#10;M(q)(\ddot{e} + K_v \dot{e} + K_p e)=0&#10;\end{equation*}&#10;\end{document}" title="IguanaTex Bitmap Display">
            <a:extLst>
              <a:ext uri="{FF2B5EF4-FFF2-40B4-BE49-F238E27FC236}">
                <a16:creationId xmlns:a16="http://schemas.microsoft.com/office/drawing/2014/main" id="{C6AB3CF0-E909-AF0C-C899-406FABDFB8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86" y="4325467"/>
            <a:ext cx="2872381" cy="263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48CAC344-3BF3-30B2-AC63-C0B866E675FE}"/>
                  </a:ext>
                </a:extLst>
              </p:cNvPr>
              <p:cNvSpPr txBox="1"/>
              <p:nvPr/>
            </p:nvSpPr>
            <p:spPr>
              <a:xfrm>
                <a:off x="1045249" y="4743138"/>
                <a:ext cx="11116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Garamond" panose="02020404030301010803" pitchFamily="18" charset="0"/>
                  </a:rPr>
                  <a:t>Infine per l’invertibilità della matrice dinamica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si ottiene la dinamica dell’errore di inseguimento</a:t>
                </a: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48CAC344-3BF3-30B2-AC63-C0B866E67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49" y="4743138"/>
                <a:ext cx="11116410" cy="369332"/>
              </a:xfrm>
              <a:prstGeom prst="rect">
                <a:avLst/>
              </a:prstGeom>
              <a:blipFill>
                <a:blip r:embed="rId22"/>
                <a:stretch>
                  <a:fillRect l="-439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magine 31" descr="\documentclass{article}&#10;\usepackage{amsmath, amsfonts, amssymb, xcolor}&#10;\pagestyle{empty}&#10;\begin{document}&#10;\begin{equation*}&#10;\ddot{e} + K_v \dot{e} + K_p e =0&#10;\end{equation*}&#10;\end{document}" title="IguanaTex Bitmap Display">
            <a:extLst>
              <a:ext uri="{FF2B5EF4-FFF2-40B4-BE49-F238E27FC236}">
                <a16:creationId xmlns:a16="http://schemas.microsoft.com/office/drawing/2014/main" id="{51550265-1BF4-975C-AEE2-3126248416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72" y="5266522"/>
            <a:ext cx="2081524" cy="245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79E39462-1503-EF5C-72A8-EDCA44CB4B73}"/>
                  </a:ext>
                </a:extLst>
              </p:cNvPr>
              <p:cNvSpPr txBox="1"/>
              <p:nvPr/>
            </p:nvSpPr>
            <p:spPr>
              <a:xfrm>
                <a:off x="1045248" y="5538820"/>
                <a:ext cx="11146751" cy="1251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Garamond" panose="02020404030301010803" pitchFamily="18" charset="0"/>
                  </a:rPr>
                  <a:t>Se le matrici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</m:sSubSup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</m:sSubSup>
                  </m:oMath>
                </a14:m>
                <a:r>
                  <a:rPr lang="it-IT" dirty="0">
                    <a:latin typeface="Garamond" panose="02020404030301010803" pitchFamily="18" charset="0"/>
                  </a:rPr>
                  <a:t> sono diagonali, si ottengono tanti sistemi del secondo ordine quanti i giunti, ogniuno disaccoppiato ed indipendente.</a:t>
                </a:r>
              </a:p>
              <a:p>
                <a:r>
                  <a:rPr lang="it-IT" dirty="0">
                    <a:latin typeface="Garamond" panose="02020404030301010803" pitchFamily="18" charset="0"/>
                  </a:rPr>
                  <a:t>In sostanza, la conoscenza perfetta del modello dinamico consente una completa linearizzazione e il posizionamento desiderato dei poli. Il tracciamento della traiettoria può essere risolto con una convergenza arbitrariamente veloce.</a:t>
                </a: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79E39462-1503-EF5C-72A8-EDCA44CB4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48" y="5538820"/>
                <a:ext cx="11146751" cy="1251753"/>
              </a:xfrm>
              <a:prstGeom prst="rect">
                <a:avLst/>
              </a:prstGeom>
              <a:blipFill>
                <a:blip r:embed="rId24"/>
                <a:stretch>
                  <a:fillRect l="-437" b="-7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o 1">
            <a:extLst>
              <a:ext uri="{FF2B5EF4-FFF2-40B4-BE49-F238E27FC236}">
                <a16:creationId xmlns:a16="http://schemas.microsoft.com/office/drawing/2014/main" id="{85B69DE8-C9BA-F3FA-2AAD-5AC049B76F86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4" name="Figura a mano libera: forma 3">
              <a:extLst>
                <a:ext uri="{FF2B5EF4-FFF2-40B4-BE49-F238E27FC236}">
                  <a16:creationId xmlns:a16="http://schemas.microsoft.com/office/drawing/2014/main" id="{D65558CB-57A6-FA8A-AA34-D323118E4739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6A26A0AC-ACA9-E02E-E933-E49407E44A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E3D2753B-AA3A-CF64-1D26-8B0AE395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DBDBFCBB-8E65-A207-C880-DF36D0D949A3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22BDD63-D65D-671B-4AA1-4A29ACA98023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F1148495-9942-73F3-6942-89B1C16E741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FD738CB-B29E-429D-FC16-8F3DFDE01389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Emisfero sinistro del cervello contorno">
              <a:extLst>
                <a:ext uri="{FF2B5EF4-FFF2-40B4-BE49-F238E27FC236}">
                  <a16:creationId xmlns:a16="http://schemas.microsoft.com/office/drawing/2014/main" id="{22D60B54-0C5C-8BBC-F544-D4DD9242C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D8E0BD2-F5D8-BD76-6241-B02BF88410F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8C6E2FAB-6740-2FF2-E812-5B7CF8A53818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DFBE342F-8619-05A7-1301-52953A6DBC84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BDB51355-B2BA-7463-0D91-139974E700DA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8" name="Elemento grafico 37" descr="Processore contorno">
              <a:extLst>
                <a:ext uri="{FF2B5EF4-FFF2-40B4-BE49-F238E27FC236}">
                  <a16:creationId xmlns:a16="http://schemas.microsoft.com/office/drawing/2014/main" id="{C2C6D22E-4F5F-623B-7A40-DE30311F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F73D51AD-39BA-6859-5ECC-85AC8ABE9DB5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04527FA4-54CE-01CC-14FF-341AB9D4731E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52D13747-43A0-63C8-B7D9-C76C71A3E4A4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30A0FE9E-613E-1ADA-419F-A42E598D392B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52" name="Elemento grafico 51" descr="Mano robotica contorno">
              <a:extLst>
                <a:ext uri="{FF2B5EF4-FFF2-40B4-BE49-F238E27FC236}">
                  <a16:creationId xmlns:a16="http://schemas.microsoft.com/office/drawing/2014/main" id="{E36F1543-5099-285C-3134-66B399DB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9353C858-A26A-1571-BB29-09FA9312A2E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7758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0,2175"/>
  <p:tag name="LATEXADDIN" val="\documentclass{article}&#10;\usepackage{amsmath, amsfonts, amssymb, xcolor}&#10;\pagestyle{empty}&#10;\begin{document}&#10;&#10;M(q)&#10;&#10;\end{document}"/>
  <p:tag name="IGUANATEXSIZE" val="20"/>
  <p:tag name="IGUANATEXCURSOR" val="113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,4669"/>
  <p:tag name="ORIGINALWIDTH" val="963,6295"/>
  <p:tag name="LATEXADDIN" val="\documentclass{article}&#10;\usepackage{amsmath, amsfonts, amssymb, xcolor}&#10;\pagestyle{empty}&#10;\begin{document}&#10;&#10;\begin{align*}&#10;e &amp;= q_{desiderata}-q\\&#10;\dot{e}&amp;=\dot{q_{desiderata}}-\dot{q}\\&#10;\end{align*}&#10;\end{document}"/>
  <p:tag name="IGUANATEXSIZE" val="20"/>
  <p:tag name="IGUANATEXCURSOR" val="17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2815,148"/>
  <p:tag name="LATEXADDIN" val="\documentclass{article}&#10;\usepackage{amsmath, amsfonts, amssymb, xcolor}&#10;\pagestyle{empty}&#10;\begin{document}&#10;&#10;&#10;\begin{equation*}&#10;\tau(q, \dot{q}, e, \dot{e}) = M(q)\ddot{q} + C(q, \dot{q})\dot{q} + G(q) + K'_p e + K'_v \dot{e}&#10;\end{equation*}&#10;&#10;\end{document}"/>
  <p:tag name="IGUANATEXSIZE" val="20"/>
  <p:tag name="IGUANATEXCURSOR" val="239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142,857"/>
  <p:tag name="LATEXADDIN" val="\documentclass{article}&#10;\usepackage{amsmath, amsfonts, amssymb, xcolor}&#10;\pagestyle{empty}&#10;\begin{document}&#10;&#10;\begin{equation*}&#10;\ddot{q}=M^{-1}(\tau -C -G)&#10;\end{equation*}&#10;\end{document}"/>
  <p:tag name="IGUANATEXSIZE" val="20"/>
  <p:tag name="IGUANATEXCURSOR" val="10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,4669"/>
  <p:tag name="ORIGINALWIDTH" val="963,6295"/>
  <p:tag name="LATEXADDIN" val="\documentclass{article}&#10;\usepackage{amsmath, amsfonts, amssymb, xcolor}&#10;\pagestyle{empty}&#10;\begin{document}&#10;&#10;\begin{align*}&#10;e &amp;= q_{desiderata}-q\\&#10;\dot{e}&amp;=\dot{q_{desiderata}}-\dot{q}\\&#10;\end{align*}&#10;\end{document}"/>
  <p:tag name="IGUANATEXSIZE" val="20"/>
  <p:tag name="IGUANATEXCURSOR" val="17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2815,148"/>
  <p:tag name="LATEXADDIN" val="\documentclass{article}&#10;\usepackage{amsmath, amsfonts, amssymb, xcolor}&#10;\pagestyle{empty}&#10;\begin{document}&#10;&#10;&#10;\begin{equation*}&#10;\tau(q, \dot{q}, e, \dot{e}) = M(q)\ddot{q} + C(q, \dot{q})\dot{q} + G(q) + K'_p e + K'_v \dot{e}&#10;\end{equation*}&#10;&#10;\end{document}"/>
  <p:tag name="IGUANATEXSIZE" val="20"/>
  <p:tag name="IGUANATEXCURSOR" val="239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142,857"/>
  <p:tag name="LATEXADDIN" val="\documentclass{article}&#10;\usepackage{amsmath, amsfonts, amssymb, xcolor}&#10;\pagestyle{empty}&#10;\begin{document}&#10;&#10;\begin{equation*}&#10;\ddot{q}=M^{-1}(\tau -C -G)&#10;\end{equation*}&#10;\end{document}"/>
  <p:tag name="IGUANATEXSIZE" val="20"/>
  <p:tag name="IGUANATEXCURSOR" val="10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0,2062"/>
  <p:tag name="ORIGINALWIDTH" val="1728,534"/>
  <p:tag name="LATEXADDIN" val="\documentclass{article}&#10;\usepackage{amsmath, amsfonts, amssymb, xcolor}&#10;\pagestyle{empty}&#10;\begin{document}&#10;&#10;\begin{align*}&#10;\dot{e} &amp;= \dot{\xi}_d -J(q)\dot{q}\\&#10;\ddot{q} &amp;= M^{-1}(q)(\tau -C(q,\dot{q})-G(q))&#10;\end{align*}&#10;\end{document}"/>
  <p:tag name="IGUANATEXSIZE" val="20"/>
  <p:tag name="IGUANATEXCURSOR" val="10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,7315"/>
  <p:tag name="ORIGINALWIDTH" val="979,3776"/>
  <p:tag name="LATEXADDIN" val="\documentclass{article}&#10;\usepackage{amsmath, amsfonts, amssymb, xcolor}&#10;\pagestyle{empty}&#10;\begin{document}&#10;&#10;\begin{equation*}&#10; \dot{q}_r = J^{-1}(\dot{\xi}_d + \Lambda e)&#10;\end{equation*}&#10;\end{document}"/>
  <p:tag name="IGUANATEXSIZE" val="20"/>
  <p:tag name="IGUANATEXCURSOR" val="10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536,9329"/>
  <p:tag name="LATEXADDIN" val="\documentclass{article}&#10;\usepackage{amsmath, amsfonts, amssymb, xcolor}&#10;\pagestyle{empty}&#10;\begin{document}&#10;\begin{align*}&#10;         s = \dot{q}_ r -\dot{q}&#10;\end{align*}&#10;\end{document}"/>
  <p:tag name="IGUANATEXSIZE" val="20"/>
  <p:tag name="IGUANATEXCURSOR" val="121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1,931"/>
  <p:tag name="ORIGINALWIDTH" val="1643,045"/>
  <p:tag name="LATEXADDIN" val="\documentclass{article}&#10;\usepackage{amsmath, amsfonts, amssymb, xcolor}&#10;\pagestyle{empty}&#10;\begin{document}&#10;\begin{align*}&#10;V(e) &amp;= \frac{1}{2}e^Te\\&#10;W(e,s,t)&amp;= V(e)+\frac{1}{2}s^T M(q)s &#10;\end{align*}&#10;\end{document}"/>
  <p:tag name="IGUANATEXSIZE" val="20"/>
  <p:tag name="IGUANATEXCURSOR" val="147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41,4698"/>
  <p:tag name="LATEXADDIN" val="\documentclass{article}&#10;\usepackage{amsmath, amsfonts, amssymb, xcolor}&#10;\pagestyle{empty}&#10;\begin{document}&#10;&#10;G(q)&#10;&#10;\end{document}"/>
  <p:tag name="IGUANATEXSIZE" val="20"/>
  <p:tag name="IGUANATEXCURSOR" val="113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695,538"/>
  <p:tag name="LATEXADDIN" val="\documentclass{article}&#10;\usepackage{amsmath, amsfonts, amssymb, xcolor}&#10;\pagestyle{empty}&#10;\begin{document}&#10;\begin{align*}&#10;\tau = M\ddot{q}r +C\dot{q}r+G+K_ds+\bar{\tau}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,4582"/>
  <p:tag name="ORIGINALWIDTH" val="832,3959"/>
  <p:tag name="LATEXADDIN" val="\documentclass{article}&#10;\usepackage{amsmath, amsfonts, amssymb, xcolor}&#10;\pagestyle{empty}&#10;\begin{document}&#10;\begin{align*}&#10;e_\xi &amp;= \xi_d-\xi\\&#10;\dot{e}_\xi &amp;= \dot{\xi}_d-J(q)\dot{q} 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,7315"/>
  <p:tag name="ORIGINALWIDTH" val="979,3776"/>
  <p:tag name="LATEXADDIN" val="\documentclass{article}&#10;\usepackage{amsmath, amsfonts, amssymb, xcolor}&#10;\pagestyle{empty}&#10;\begin{document}&#10;&#10;\begin{equation*}&#10; \dot{q}_r = J^{-1}(\dot{\xi}_d + \Lambda e)&#10;\end{equation*}&#10;\end{document}"/>
  <p:tag name="IGUANATEXSIZE" val="20"/>
  <p:tag name="IGUANATEXCURSOR" val="10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695,538"/>
  <p:tag name="LATEXADDIN" val="\documentclass{article}&#10;\usepackage{amsmath, amsfonts, amssymb, xcolor}&#10;\pagestyle{empty}&#10;\begin{document}&#10;\begin{align*}&#10;\tau = M\ddot{q}r +C\dot{q}r+G+K_ds+\bar{\tau}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2104,987"/>
  <p:tag name="LATEXADDIN" val="\documentclass{article}&#10;\usepackage{amsmath, amsfonts, amssymb, xcolor}&#10;\pagestyle{empty}&#10;\begin{document}&#10;&#10;\begin{align*}&#10;        x &amp;= x_0 * ones(size(y))\\&#10;        y &amp;= y_0 + radius * cos(t/t(end)*2*pi)\\&#10;        z &amp;= z_0 + radius * sin(t/t(end)*2*pi)\\&#10;        \theta &amp;= 0.1*sin(t/3*2*pi)\\&#10;        \phi &amp;= zeros(size(x))\\&#10;        \psi &amp;= zeros(size(x))\\&#10;\end{align*}&#10;\end{document}"/>
  <p:tag name="IGUANATEXSIZE" val="20"/>
  <p:tag name="IGUANATEXCURSOR" val="131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2104,987"/>
  <p:tag name="LATEXADDIN" val="\documentclass{article}&#10;\usepackage{amsmath, amsfonts, amssymb, xcolor}&#10;\pagestyle{empty}&#10;\begin{document}&#10;&#10;\begin{align*}&#10;        x &amp;= x_0 * ones(size(y))\\&#10;        y &amp;= y_0 + radius * cos(t/t(end)*2*pi)\\&#10;        z &amp;= z_0 + radius * sin(t/t(end)*2*pi)\\&#10;        \theta &amp;= 0.1*sin(t/3*2*pi)\\&#10;        \phi &amp;= zeros(size(x))\\&#10;        \psi &amp;= zeros(size(x))\\&#10;\end{align*}&#10;\end{document}"/>
  <p:tag name="IGUANATEXSIZE" val="20"/>
  <p:tag name="IGUANATEXCURSOR" val="131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,119"/>
  <p:tag name="ORIGINALWIDTH" val="1695,538"/>
  <p:tag name="LATEXADDIN" val="\documentclass{article}&#10;\usepackage{amsmath, amsfonts, amssymb, xcolor}&#10;\pagestyle{empty}&#10;\begin{document}&#10;$&#10;K_p = \begin{bmatrix}&#10;0 &amp; 0 &amp; 0 &amp; 0 &amp; 0 &amp; 0 &amp; 0 \\&#10;0 &amp; 1 &amp; 0 &amp; 0 &amp; 0 &amp; 0 &amp; 0 \\&#10;0 &amp; 0 &amp; 3 &amp; 0 &amp; 0 &amp; 0 &amp; 0 \\&#10;0 &amp; 0 &amp; 0 &amp; 3 &amp; 0 &amp; 0 &amp; 0 \\&#10;0 &amp; 0 &amp; 0 &amp; 0 &amp; 5 &amp; 0 &amp; 0 \\&#10;0 &amp; 0 &amp; 0 &amp; 0 &amp; 0 &amp; 3 &amp; 0 \\&#10;0 &amp; 0 &amp; 0 &amp; 0 &amp; 0 &amp; 0 &amp; 30 \\&#10;\end{bmatrix}$&#10;\end{document}"/>
  <p:tag name="IGUANATEXSIZE" val="20"/>
  <p:tag name="IGUANATEXCURSOR" val="349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,119"/>
  <p:tag name="ORIGINALWIDTH" val="2252,719"/>
  <p:tag name="LATEXADDIN" val="\documentclass{article}&#10;\usepackage{amsmath, amsfonts, amssymb, xcolor}&#10;\pagestyle{empty}&#10;\begin{document}&#10;&#10;\begin{align*}&#10;K_v &amp;= \frac{1}{2}\cdot \begin{bmatrix}&#10;48 &amp; 0 &amp; 0 &amp; 0 &amp; 0 &amp; 0 &amp; 0 \\&#10;0 &amp; 18 &amp; 0 &amp; 0 &amp; 0 &amp; 0 &amp; 0 \\&#10;0 &amp; 0 &amp; 27 &amp; 0 &amp; 0 &amp; 0 &amp; 0 \\&#10;0 &amp; 0 &amp; 0 &amp; 20 &amp; 0 &amp; 0 &amp; 0 \\&#10;0 &amp; 0 &amp; 0 &amp; 0 &amp; 20 &amp; 0 &amp; 0 \\&#10;0 &amp; 0 &amp; 0 &amp; 0 &amp; 0 &amp; 20 &amp; 0 \\&#10;0 &amp; 0 &amp; 0 &amp; 0 &amp; 0 &amp; 0 &amp; 20 \\&#10;\end{bmatrix}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,119"/>
  <p:tag name="ORIGINALWIDTH" val="1695,538"/>
  <p:tag name="LATEXADDIN" val="\documentclass{article}&#10;\usepackage{amsmath, amsfonts, amssymb, xcolor}&#10;\pagestyle{empty}&#10;\begin{document}&#10;$&#10;K_p = \begin{bmatrix}&#10;0 &amp; 0 &amp; 0 &amp; 0 &amp; 0 &amp; 0 &amp; 0 \\&#10;0 &amp; 1 &amp; 0 &amp; 0 &amp; 0 &amp; 0 &amp; 0 \\&#10;0 &amp; 0 &amp; 3 &amp; 0 &amp; 0 &amp; 0 &amp; 0 \\&#10;0 &amp; 0 &amp; 0 &amp; 3 &amp; 0 &amp; 0 &amp; 0 \\&#10;0 &amp; 0 &amp; 0 &amp; 0 &amp; 5 &amp; 0 &amp; 0 \\&#10;0 &amp; 0 &amp; 0 &amp; 0 &amp; 0 &amp; 3 &amp; 0 \\&#10;0 &amp; 0 &amp; 0 &amp; 0 &amp; 0 &amp; 0 &amp; 30 \\&#10;\end{bmatrix}$&#10;\end{document}"/>
  <p:tag name="IGUANATEXSIZE" val="20"/>
  <p:tag name="IGUANATEXCURSOR" val="349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,119"/>
  <p:tag name="ORIGINALWIDTH" val="2252,719"/>
  <p:tag name="LATEXADDIN" val="\documentclass{article}&#10;\usepackage{amsmath, amsfonts, amssymb, xcolor}&#10;\pagestyle{empty}&#10;\begin{document}&#10;&#10;\begin{align*}&#10;K_v &amp;= \frac{1}{2}\cdot \begin{bmatrix}&#10;48 &amp; 0 &amp; 0 &amp; 0 &amp; 0 &amp; 0 &amp; 0 \\&#10;0 &amp; 18 &amp; 0 &amp; 0 &amp; 0 &amp; 0 &amp; 0 \\&#10;0 &amp; 0 &amp; 27 &amp; 0 &amp; 0 &amp; 0 &amp; 0 \\&#10;0 &amp; 0 &amp; 0 &amp; 20 &amp; 0 &amp; 0 &amp; 0 \\&#10;0 &amp; 0 &amp; 0 &amp; 0 &amp; 20 &amp; 0 &amp; 0 \\&#10;0 &amp; 0 &amp; 0 &amp; 0 &amp; 0 &amp; 20 &amp; 0 \\&#10;0 &amp; 0 &amp; 0 &amp; 0 &amp; 0 &amp; 0 &amp; 20 \\&#10;\end{bmatrix}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3,9708"/>
  <p:tag name="LATEXADDIN" val="\documentclass{article}&#10;\usepackage{amsmath, amsfonts, amssymb, xcolor}&#10;\pagestyle{empty}&#10;\begin{document}&#10;&#10;C(q)&#10;\end{document}"/>
  <p:tag name="IGUANATEXSIZE" val="20"/>
  <p:tag name="IGUANATEXCURSOR" val="11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2524,934"/>
  <p:tag name="LATEXADDIN" val="\documentclass{article}&#10;\usepackage{amsmath, amsfonts, amssymb, xcolor}&#10;\pagestyle{empty}&#10;\begin{document}&#10;&#10;\begin{align*}&#10;        x &amp;= x_0 + radius * cos(t/t(end)*num*2*pi);\\&#10;        y &amp;= y_0 + t/t(end)*num*shift; \\&#10;        z &amp;= z_0 + radius * sin(t/t(end)*num*2*pi);\\&#10;        \theta &amp;= zeros(size(x));\\&#10;        \phi &amp;= zeros(size(x));\\&#10;        \psi &amp;= zeros(size(x));\\&#10;\end{align*}&#10;\end{document}"/>
  <p:tag name="IGUANATEXSIZE" val="20"/>
  <p:tag name="IGUANATEXCURSOR" val="230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2524,934"/>
  <p:tag name="LATEXADDIN" val="\documentclass{article}&#10;\usepackage{amsmath, amsfonts, amssymb, xcolor}&#10;\pagestyle{empty}&#10;\begin{document}&#10;&#10;\begin{align*}&#10;        x &amp;= x_0 + radius * cos(t/t(end)*num*2*pi);\\&#10;        y &amp;= y_0 + t/t(end)*num*shift; \\&#10;        z &amp;= z_0 + radius * sin(t/t(end)*num*2*pi);\\&#10;        \theta &amp;= zeros(size(x));\\&#10;        \phi &amp;= zeros(size(x));\\&#10;        \psi &amp;= zeros(size(x));\\&#10;\end{align*}&#10;\end{document}"/>
  <p:tag name="IGUANATEXSIZE" val="20"/>
  <p:tag name="IGUANATEXCURSOR" val="230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,119"/>
  <p:tag name="ORIGINALWIDTH" val="1695,538"/>
  <p:tag name="LATEXADDIN" val="\documentclass{article}&#10;\usepackage{amsmath, amsfonts, amssymb, xcolor}&#10;\pagestyle{empty}&#10;\begin{document}&#10;$&#10;K_p = \begin{bmatrix}&#10;0 &amp; 0 &amp; 0 &amp; 0 &amp; 0 &amp; 0 &amp; 0 \\&#10;0 &amp; 1 &amp; 0 &amp; 0 &amp; 0 &amp; 0 &amp; 0 \\&#10;0 &amp; 0 &amp; 3 &amp; 0 &amp; 0 &amp; 0 &amp; 0 \\&#10;0 &amp; 0 &amp; 0 &amp; 3 &amp; 0 &amp; 0 &amp; 0 \\&#10;0 &amp; 0 &amp; 0 &amp; 0 &amp; 5 &amp; 0 &amp; 0 \\&#10;0 &amp; 0 &amp; 0 &amp; 0 &amp; 0 &amp; 3 &amp; 0 \\&#10;0 &amp; 0 &amp; 0 &amp; 0 &amp; 0 &amp; 0 &amp; 30 \\&#10;\end{bmatrix}$&#10;\end{document}"/>
  <p:tag name="IGUANATEXSIZE" val="20"/>
  <p:tag name="IGUANATEXCURSOR" val="349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,119"/>
  <p:tag name="ORIGINALWIDTH" val="2252,719"/>
  <p:tag name="LATEXADDIN" val="\documentclass{article}&#10;\usepackage{amsmath, amsfonts, amssymb, xcolor}&#10;\pagestyle{empty}&#10;\begin{document}&#10;&#10;\begin{align*}&#10;K_v &amp;= \frac{1}{2}\cdot \begin{bmatrix}&#10;48 &amp; 0 &amp; 0 &amp; 0 &amp; 0 &amp; 0 &amp; 0 \\&#10;0 &amp; 18 &amp; 0 &amp; 0 &amp; 0 &amp; 0 &amp; 0 \\&#10;0 &amp; 0 &amp; 27 &amp; 0 &amp; 0 &amp; 0 &amp; 0 \\&#10;0 &amp; 0 &amp; 0 &amp; 20 &amp; 0 &amp; 0 &amp; 0 \\&#10;0 &amp; 0 &amp; 0 &amp; 0 &amp; 20 &amp; 0 &amp; 0 \\&#10;0 &amp; 0 &amp; 0 &amp; 0 &amp; 0 &amp; 20 &amp; 0 \\&#10;0 &amp; 0 &amp; 0 &amp; 0 &amp; 0 &amp; 0 &amp; 20 \\&#10;\end{bmatrix}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,119"/>
  <p:tag name="ORIGINALWIDTH" val="1695,538"/>
  <p:tag name="LATEXADDIN" val="\documentclass{article}&#10;\usepackage{amsmath, amsfonts, amssymb, xcolor}&#10;\pagestyle{empty}&#10;\begin{document}&#10;$&#10;K_p = \begin{bmatrix}&#10;0 &amp; 0 &amp; 0 &amp; 0 &amp; 0 &amp; 0 &amp; 0 \\&#10;0 &amp; 1 &amp; 0 &amp; 0 &amp; 0 &amp; 0 &amp; 0 \\&#10;0 &amp; 0 &amp; 3 &amp; 0 &amp; 0 &amp; 0 &amp; 0 \\&#10;0 &amp; 0 &amp; 0 &amp; 3 &amp; 0 &amp; 0 &amp; 0 \\&#10;0 &amp; 0 &amp; 0 &amp; 0 &amp; 5 &amp; 0 &amp; 0 \\&#10;0 &amp; 0 &amp; 0 &amp; 0 &amp; 0 &amp; 3 &amp; 0 \\&#10;0 &amp; 0 &amp; 0 &amp; 0 &amp; 0 &amp; 0 &amp; 30 \\&#10;\end{bmatrix}$&#10;\end{document}"/>
  <p:tag name="IGUANATEXSIZE" val="20"/>
  <p:tag name="IGUANATEXCURSOR" val="349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6,119"/>
  <p:tag name="ORIGINALWIDTH" val="2252,719"/>
  <p:tag name="LATEXADDIN" val="\documentclass{article}&#10;\usepackage{amsmath, amsfonts, amssymb, xcolor}&#10;\pagestyle{empty}&#10;\begin{document}&#10;&#10;\begin{align*}&#10;K_v &amp;= \frac{1}{2}\cdot \begin{bmatrix}&#10;48 &amp; 0 &amp; 0 &amp; 0 &amp; 0 &amp; 0 &amp; 0 \\&#10;0 &amp; 18 &amp; 0 &amp; 0 &amp; 0 &amp; 0 &amp; 0 \\&#10;0 &amp; 0 &amp; 27 &amp; 0 &amp; 0 &amp; 0 &amp; 0 \\&#10;0 &amp; 0 &amp; 0 &amp; 20 &amp; 0 &amp; 0 &amp; 0 \\&#10;0 &amp; 0 &amp; 0 &amp; 0 &amp; 20 &amp; 0 &amp; 0 \\&#10;0 &amp; 0 &amp; 0 &amp; 0 &amp; 0 &amp; 20 &amp; 0 \\&#10;0 &amp; 0 &amp; 0 &amp; 0 &amp; 0 &amp; 0 &amp; 20 \\&#10;\end{bmatrix}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775,778"/>
  <p:tag name="LATEXADDIN" val="\documentclass{article}&#10;\usepackage{amsmath, amsfonts, amssymb, xcolor}&#10;\pagestyle{empty}&#10;\begin{document}&#10;\begin{align*}&#10;M(q,p_k,p_D)\ddot{q}+C(q,\dot{q},p_k,p_D)\dot{q}+G(q,p_k,p_D)=D(q,\dot{q},\ddot{q},p_k,p_D)=\tau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107,987"/>
  <p:tag name="LATEXADDIN" val="\documentclass{article}&#10;\usepackage{amsmath, amsfonts, amssymb, xcolor}&#10;\pagestyle{empty}&#10;\begin{document}&#10;\begin{align*}&#10;D(q,\dot{q},\ddot{q},p_k,p_D)=Y(q,\dot{q},\ddot{q},p_k)\pi_D(p_D)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107,987"/>
  <p:tag name="LATEXADDIN" val="\documentclass{article}&#10;\usepackage{amsmath, amsfonts, amssymb, xcolor}&#10;\pagestyle{empty}&#10;\begin{document}&#10;\begin{align*}&#10;D(q,\dot{q},\ddot{q},p_k,\hat{p_D})=Y(q,\dot{q},\ddot{q},p_k)\pi_D(\hat{p_D})&#10;\end{align*}&#10;\end{document}"/>
  <p:tag name="IGUANATEXSIZE" val="20"/>
  <p:tag name="IGUANATEXCURSOR" val="19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2028,496"/>
  <p:tag name="LATEXADDIN" val="\documentclass{article}&#10;\usepackage{amsmath, amsfonts, amssymb, xcolor}&#10;\pagestyle{empty}&#10;\begin{document}&#10;\begin{align*}&#10;\ddot{e}+K_v\dot{e}+K_pe=\tilde{M}(q)^{-1}Y(q,\dot{q},\ddot{q})\tilde{\pi}_D&#10;\end{align*}&#10;\end{document}"/>
  <p:tag name="IGUANATEXSIZE" val="18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2815,148"/>
  <p:tag name="LATEXADDIN" val="\documentclass{article}&#10;\usepackage{amsmath, amsfonts, amssymb, xcolor}&#10;\pagestyle{empty}&#10;\begin{document}&#10;&#10;&#10;\begin{equation*}&#10;\tau(q, \dot{q}, e, \dot{e}) = M(q)\ddot{q} + C(q, \dot{q})\dot{q} + G(q) + K'_p e + K'_v \dot{e}&#10;\end{equation*}&#10;&#10;\end{document}"/>
  <p:tag name="IGUANATEXSIZE" val="20"/>
  <p:tag name="IGUANATEXCURSOR" val="239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254,218"/>
  <p:tag name="LATEXADDIN" val="\documentclass{article}&#10;\usepackage{amsmath, amsfonts, amssymb, xcolor}&#10;\pagestyle{empty}&#10;\begin{document}&#10;\begin{align*}&#10;\tau = \hat{M}(q) \ddot{q}_r + \hat{C}(q, \dot{q}) \dot{q}_r + \hat{G}(q) + K_d s + e&#10;\end{align*}&#10;\end{document}"/>
  <p:tag name="IGUANATEXSIZE" val="20"/>
  <p:tag name="IGUANATEXCURSOR" val="207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91,301"/>
  <p:tag name="LATEXADDIN" val="\documentclass{article}&#10;\usepackage{amsmath, amsfonts, amssymb, xcolor}&#10;\pagestyle{empty}&#10;\begin{document}&#10;\begin{align*}&#10;\tau = Y(q, \dot{q}, \dot{q}_r, \ddot{q}_r) \hat{\pi} + K_d s + e&#10;\end{align*}&#10;\end{document}"/>
  <p:tag name="IGUANATEXSIZE" val="20"/>
  <p:tag name="IGUANATEXCURSOR" val="186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143,232"/>
  <p:tag name="LATEXADDIN" val="\documentclass{article}&#10;\usepackage{amsmath, amsfonts, amssymb, xcolor}&#10;\pagestyle{empty}&#10;\begin{document}&#10;\begin{align*}&#10;B(q)\ddot{q}+C(q,\dot{q})\dot{q}+G(q)=Y(q,\dot{q},\ddot{q},\delta)\pi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1481,815"/>
  <p:tag name="LATEXADDIN" val="\documentclass{article}&#10;\usepackage{amsmath, amsfonts, amssymb, xcolor}&#10;\pagestyle{empty}&#10;\begin{document}&#10;\begin{align*}&#10;\dot{\hat{\pi}}=u_p=R^{-1}Y^T(q,\dot{q_r},\ddot{q}_r)s&#10;\end{align*}&#10;\end{document}"/>
  <p:tag name="IGUANATEXSIZE" val="20"/>
  <p:tag name="IGUANATEXCURSOR" val="163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695,538"/>
  <p:tag name="LATEXADDIN" val="\documentclass{article}&#10;\usepackage{amsmath, amsfonts, amssymb, xcolor}&#10;\pagestyle{empty}&#10;\begin{document}&#10;\begin{align*}&#10;\tau = M\ddot{q}r +C\dot{q}r+G+K_ds+\bar{\tau}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65,054"/>
  <p:tag name="LATEXADDIN" val="\documentclass{article}&#10;\usepackage{amsmath, amsfonts, amssymb, xcolor}&#10;\pagestyle{empty}&#10;\begin{document}&#10;&#10;\begin{equation*}&#10;M(q)\ddot{q} + C(q, \dot{q})\dot{q} + G(q) = \tau&#10;\end{equation*}&#10;\end{document}"/>
  <p:tag name="IGUANATEXSIZE" val="20"/>
  <p:tag name="IGUANATEXCURSOR" val="190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4083,24"/>
  <p:tag name="LATEXADDIN" val="\documentclass{article}&#10;\usepackage{amsmath, amsfonts, amssymb, xcolor}&#10;\pagestyle{empty}&#10;\begin{document}&#10;&#10;\begin{equation}&#10;M(q)\ddot{q} + C(q, \dot{q})\dot{q} + G(q) = M(q)(\ddot{q}_d + K_v\dot{e} + K_p e) + C(q, \dot{q})\dot{q} + G(q)&#10;\end{equation}&#10;\end{document}"/>
  <p:tag name="IGUANATEXSIZE" val="20"/>
  <p:tag name="IGUANATEXCURSOR" val="207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750,281"/>
  <p:tag name="LATEXADDIN" val="\documentclass{article}&#10;\usepackage{amsmath, amsfonts, amssymb, xcolor}&#10;\pagestyle{empty}&#10;\begin{document}&#10;&#10;\begin{equation*}&#10;M(q)\ddot{q} = M(q)(\ddot{q}_d + K_v \dot{e} + K_p e)&#10;\end{equation*}&#10;\end{document}"/>
  <p:tag name="IGUANATEXSIZE" val="20"/>
  <p:tag name="IGUANATEXCURSOR" val="179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413,573"/>
  <p:tag name="LATEXADDIN" val="\documentclass{article}&#10;\usepackage{amsmath, amsfonts, amssymb, xcolor}&#10;\pagestyle{empty}&#10;\begin{document}&#10;\begin{equation*}&#10;M(q)(\ddot{e} + K_v \dot{e} + K_p e)=0&#10;\end{equation*}&#10;\end{document}"/>
  <p:tag name="IGUANATEXSIZE" val="20"/>
  <p:tag name="IGUANATEXCURSOR" val="163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024,372"/>
  <p:tag name="LATEXADDIN" val="\documentclass{article}&#10;\usepackage{amsmath, amsfonts, amssymb, xcolor}&#10;\pagestyle{empty}&#10;\begin{document}&#10;\begin{equation*}&#10;\ddot{e} + K_v \dot{e} + K_p e =0&#10;\end{equation*}&#10;\end{document}"/>
  <p:tag name="IGUANATEXSIZE" val="20"/>
  <p:tag name="IGUANATEXCURSOR" val="163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3099</Words>
  <Application>Microsoft Office PowerPoint</Application>
  <PresentationFormat>Widescreen</PresentationFormat>
  <Paragraphs>971</Paragraphs>
  <Slides>61</Slides>
  <Notes>4</Notes>
  <HiddenSlides>0</HiddenSlides>
  <MMClips>4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70" baseType="lpstr">
      <vt:lpstr>-apple-system</vt:lpstr>
      <vt:lpstr>Arial</vt:lpstr>
      <vt:lpstr>Calibri</vt:lpstr>
      <vt:lpstr>Calibri Light</vt:lpstr>
      <vt:lpstr>Cambria Math</vt:lpstr>
      <vt:lpstr>Garamond</vt:lpstr>
      <vt:lpstr>Menlo</vt:lpstr>
      <vt:lpstr>Tema di Office</vt:lpstr>
      <vt:lpstr>Oggetto shell Packager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morello</dc:creator>
  <cp:lastModifiedBy>Luca Morello</cp:lastModifiedBy>
  <cp:revision>11</cp:revision>
  <dcterms:created xsi:type="dcterms:W3CDTF">2024-01-27T15:32:26Z</dcterms:created>
  <dcterms:modified xsi:type="dcterms:W3CDTF">2024-01-31T15:04:01Z</dcterms:modified>
</cp:coreProperties>
</file>